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74" r:id="rId3"/>
    <p:sldId id="257" r:id="rId4"/>
    <p:sldId id="258" r:id="rId5"/>
    <p:sldId id="259" r:id="rId6"/>
    <p:sldId id="261" r:id="rId7"/>
    <p:sldId id="264" r:id="rId8"/>
    <p:sldId id="265" r:id="rId9"/>
    <p:sldId id="271" r:id="rId10"/>
    <p:sldId id="272" r:id="rId11"/>
    <p:sldId id="270" r:id="rId12"/>
    <p:sldId id="268" r:id="rId13"/>
    <p:sldId id="273" r:id="rId14"/>
    <p:sldId id="269" r:id="rId15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C6E9E-D1AD-4217-9760-9C986511E1D7}" type="doc">
      <dgm:prSet loTypeId="urn:microsoft.com/office/officeart/2005/8/layout/cycle3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6BC60D-2256-4133-BD02-6D64D4DF79A7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r>
            <a:rPr lang="en-US" sz="1800" dirty="0" smtClean="0">
              <a:latin typeface="Arial Black" panose="020B0A04020102020204" pitchFamily="34" charset="0"/>
            </a:rPr>
            <a:t>Pre-Referral</a:t>
          </a:r>
          <a:endParaRPr lang="en-US" sz="1800" dirty="0">
            <a:latin typeface="Arial Black" panose="020B0A04020102020204" pitchFamily="34" charset="0"/>
          </a:endParaRPr>
        </a:p>
      </dgm:t>
    </dgm:pt>
    <dgm:pt modelId="{C054080A-6C2D-4E16-B824-D45E085947C5}" type="parTrans" cxnId="{F6E8D9F5-6B36-45B4-A402-49DF61151F0F}">
      <dgm:prSet/>
      <dgm:spPr/>
      <dgm:t>
        <a:bodyPr/>
        <a:lstStyle/>
        <a:p>
          <a:endParaRPr lang="en-US"/>
        </a:p>
      </dgm:t>
    </dgm:pt>
    <dgm:pt modelId="{B8A78D0D-EB98-49BF-BD82-C2D853E1AED8}" type="sibTrans" cxnId="{F6E8D9F5-6B36-45B4-A402-49DF61151F0F}">
      <dgm:prSet/>
      <dgm:spPr/>
      <dgm:t>
        <a:bodyPr/>
        <a:lstStyle/>
        <a:p>
          <a:endParaRPr lang="en-US"/>
        </a:p>
      </dgm:t>
    </dgm:pt>
    <dgm:pt modelId="{C833782A-57DC-4570-BB0F-861134192AC3}">
      <dgm:prSet phldrT="[Text]" custT="1"/>
      <dgm:spPr/>
      <dgm:t>
        <a:bodyPr/>
        <a:lstStyle/>
        <a:p>
          <a:r>
            <a:rPr lang="en-US" sz="1800" dirty="0" smtClean="0">
              <a:latin typeface="Arial Black" panose="020B0A04020102020204" pitchFamily="34" charset="0"/>
            </a:rPr>
            <a:t>Referral</a:t>
          </a:r>
          <a:endParaRPr lang="en-US" sz="1800" dirty="0">
            <a:latin typeface="Arial Black" panose="020B0A04020102020204" pitchFamily="34" charset="0"/>
          </a:endParaRPr>
        </a:p>
      </dgm:t>
    </dgm:pt>
    <dgm:pt modelId="{CB5E6E3C-D11B-47C6-8B54-15103F2640C1}" type="parTrans" cxnId="{9B3ACA3C-488C-4F70-A18D-76D37425878D}">
      <dgm:prSet/>
      <dgm:spPr/>
      <dgm:t>
        <a:bodyPr/>
        <a:lstStyle/>
        <a:p>
          <a:endParaRPr lang="en-US"/>
        </a:p>
      </dgm:t>
    </dgm:pt>
    <dgm:pt modelId="{527A38C1-7281-464F-8217-129C142F4F5F}" type="sibTrans" cxnId="{9B3ACA3C-488C-4F70-A18D-76D37425878D}">
      <dgm:prSet/>
      <dgm:spPr/>
      <dgm:t>
        <a:bodyPr/>
        <a:lstStyle/>
        <a:p>
          <a:endParaRPr lang="en-US"/>
        </a:p>
      </dgm:t>
    </dgm:pt>
    <dgm:pt modelId="{70C51696-3670-4771-85BA-E865A74CF41A}">
      <dgm:prSet phldrT="[Text]" custT="1"/>
      <dgm:spPr/>
      <dgm:t>
        <a:bodyPr/>
        <a:lstStyle/>
        <a:p>
          <a:r>
            <a:rPr lang="en-US" sz="1800" dirty="0" smtClean="0">
              <a:latin typeface="Arial Black" panose="020B0A04020102020204" pitchFamily="34" charset="0"/>
            </a:rPr>
            <a:t>Evaluation</a:t>
          </a:r>
          <a:endParaRPr lang="en-US" sz="1800" dirty="0">
            <a:latin typeface="Arial Black" panose="020B0A04020102020204" pitchFamily="34" charset="0"/>
          </a:endParaRPr>
        </a:p>
      </dgm:t>
    </dgm:pt>
    <dgm:pt modelId="{C3142DBF-A151-41F9-904E-C6A34738CDEC}" type="parTrans" cxnId="{82A2D03F-7855-4CB4-A778-1CCB054CEAC0}">
      <dgm:prSet/>
      <dgm:spPr/>
      <dgm:t>
        <a:bodyPr/>
        <a:lstStyle/>
        <a:p>
          <a:endParaRPr lang="en-US"/>
        </a:p>
      </dgm:t>
    </dgm:pt>
    <dgm:pt modelId="{EB9B1FB3-496C-4AEE-9F77-44DBDB1A0C9C}" type="sibTrans" cxnId="{82A2D03F-7855-4CB4-A778-1CCB054CEAC0}">
      <dgm:prSet/>
      <dgm:spPr/>
      <dgm:t>
        <a:bodyPr/>
        <a:lstStyle/>
        <a:p>
          <a:endParaRPr lang="en-US"/>
        </a:p>
      </dgm:t>
    </dgm:pt>
    <dgm:pt modelId="{BE037361-FCA7-4496-9803-869FAD71C503}">
      <dgm:prSet phldrT="[Text]" custT="1"/>
      <dgm:spPr/>
      <dgm:t>
        <a:bodyPr/>
        <a:lstStyle/>
        <a:p>
          <a:r>
            <a:rPr lang="en-US" sz="1800" dirty="0" smtClean="0">
              <a:latin typeface="Arial Black" panose="020B0A04020102020204" pitchFamily="34" charset="0"/>
            </a:rPr>
            <a:t>IEP</a:t>
          </a:r>
          <a:endParaRPr lang="en-US" sz="1800" dirty="0">
            <a:latin typeface="Arial Black" panose="020B0A04020102020204" pitchFamily="34" charset="0"/>
          </a:endParaRPr>
        </a:p>
      </dgm:t>
    </dgm:pt>
    <dgm:pt modelId="{F07E88C7-F914-4896-9ADD-3D3A6526B9F9}" type="parTrans" cxnId="{721401CA-7D6C-45DE-B42B-E6ADEA939A10}">
      <dgm:prSet/>
      <dgm:spPr/>
      <dgm:t>
        <a:bodyPr/>
        <a:lstStyle/>
        <a:p>
          <a:endParaRPr lang="en-US"/>
        </a:p>
      </dgm:t>
    </dgm:pt>
    <dgm:pt modelId="{73EBE38E-E8CD-479A-9041-1CE66C7E449C}" type="sibTrans" cxnId="{721401CA-7D6C-45DE-B42B-E6ADEA939A10}">
      <dgm:prSet/>
      <dgm:spPr/>
      <dgm:t>
        <a:bodyPr/>
        <a:lstStyle/>
        <a:p>
          <a:endParaRPr lang="en-US"/>
        </a:p>
      </dgm:t>
    </dgm:pt>
    <dgm:pt modelId="{E10FB98F-79BC-4E70-9BAA-DE58E83D8EAF}">
      <dgm:prSet phldrT="[Text]" custT="1"/>
      <dgm:spPr/>
      <dgm:t>
        <a:bodyPr/>
        <a:lstStyle/>
        <a:p>
          <a:r>
            <a:rPr lang="en-US" sz="1800" dirty="0" smtClean="0">
              <a:latin typeface="Arial Black" panose="020B0A04020102020204" pitchFamily="34" charset="0"/>
            </a:rPr>
            <a:t>Reevaluation</a:t>
          </a:r>
          <a:endParaRPr lang="en-US" sz="1800" dirty="0">
            <a:latin typeface="Arial Black" panose="020B0A04020102020204" pitchFamily="34" charset="0"/>
          </a:endParaRPr>
        </a:p>
      </dgm:t>
    </dgm:pt>
    <dgm:pt modelId="{96770C7F-B477-4550-B1CA-0E6BD50889C2}" type="parTrans" cxnId="{7025F0D4-9ABA-4158-ACFB-87230B2683D9}">
      <dgm:prSet/>
      <dgm:spPr/>
      <dgm:t>
        <a:bodyPr/>
        <a:lstStyle/>
        <a:p>
          <a:endParaRPr lang="en-US"/>
        </a:p>
      </dgm:t>
    </dgm:pt>
    <dgm:pt modelId="{92B39481-0AD1-4F57-A64C-79497B9B9D6F}" type="sibTrans" cxnId="{7025F0D4-9ABA-4158-ACFB-87230B2683D9}">
      <dgm:prSet/>
      <dgm:spPr/>
      <dgm:t>
        <a:bodyPr/>
        <a:lstStyle/>
        <a:p>
          <a:endParaRPr lang="en-US"/>
        </a:p>
      </dgm:t>
    </dgm:pt>
    <dgm:pt modelId="{D9167D92-BD9F-4B1A-8414-BDA1BA10FFFD}" type="pres">
      <dgm:prSet presAssocID="{AA7C6E9E-D1AD-4217-9760-9C986511E1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E35238-626C-4475-B9A3-B0FDCD1DC279}" type="pres">
      <dgm:prSet presAssocID="{AA7C6E9E-D1AD-4217-9760-9C986511E1D7}" presName="cycle" presStyleCnt="0"/>
      <dgm:spPr/>
    </dgm:pt>
    <dgm:pt modelId="{CC750C53-9086-4791-9A1D-F668E258E4E7}" type="pres">
      <dgm:prSet presAssocID="{A76BC60D-2256-4133-BD02-6D64D4DF79A7}" presName="nodeFirstNode" presStyleLbl="node1" presStyleIdx="0" presStyleCnt="5" custRadScaleRad="100623" custRadScaleInc="-3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926B9-CA12-4FAD-9199-699E48C2D570}" type="pres">
      <dgm:prSet presAssocID="{B8A78D0D-EB98-49BF-BD82-C2D853E1AED8}" presName="sibTransFirstNode" presStyleLbl="bgShp" presStyleIdx="0" presStyleCnt="1" custLinFactNeighborX="7744" custLinFactNeighborY="-1640"/>
      <dgm:spPr/>
      <dgm:t>
        <a:bodyPr/>
        <a:lstStyle/>
        <a:p>
          <a:endParaRPr lang="en-US"/>
        </a:p>
      </dgm:t>
    </dgm:pt>
    <dgm:pt modelId="{992C1661-BDEB-4D08-A669-34CFA53B57B2}" type="pres">
      <dgm:prSet presAssocID="{C833782A-57DC-4570-BB0F-861134192AC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56D93-3545-4ACD-A123-A98E77E073F5}" type="pres">
      <dgm:prSet presAssocID="{70C51696-3670-4771-85BA-E865A74CF41A}" presName="nodeFollowingNodes" presStyleLbl="node1" presStyleIdx="2" presStyleCnt="5" custRadScaleRad="102174" custRadScaleInc="-18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BBEC7-DFF6-4F27-9B82-65EBE5BAE033}" type="pres">
      <dgm:prSet presAssocID="{BE037361-FCA7-4496-9803-869FAD71C503}" presName="nodeFollowingNodes" presStyleLbl="node1" presStyleIdx="3" presStyleCnt="5" custRadScaleRad="99626" custRadScaleInc="11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9B8BC-CCBF-4CE7-88A9-817B834B407D}" type="pres">
      <dgm:prSet presAssocID="{E10FB98F-79BC-4E70-9BAA-DE58E83D8EA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8D060-62C2-4359-930F-4899022ED9E7}" type="presOf" srcId="{70C51696-3670-4771-85BA-E865A74CF41A}" destId="{E3256D93-3545-4ACD-A123-A98E77E073F5}" srcOrd="0" destOrd="0" presId="urn:microsoft.com/office/officeart/2005/8/layout/cycle3"/>
    <dgm:cxn modelId="{A054A377-D2D7-4BAC-8517-513E6A95F956}" type="presOf" srcId="{BE037361-FCA7-4496-9803-869FAD71C503}" destId="{18EBBEC7-DFF6-4F27-9B82-65EBE5BAE033}" srcOrd="0" destOrd="0" presId="urn:microsoft.com/office/officeart/2005/8/layout/cycle3"/>
    <dgm:cxn modelId="{721401CA-7D6C-45DE-B42B-E6ADEA939A10}" srcId="{AA7C6E9E-D1AD-4217-9760-9C986511E1D7}" destId="{BE037361-FCA7-4496-9803-869FAD71C503}" srcOrd="3" destOrd="0" parTransId="{F07E88C7-F914-4896-9ADD-3D3A6526B9F9}" sibTransId="{73EBE38E-E8CD-479A-9041-1CE66C7E449C}"/>
    <dgm:cxn modelId="{7025F0D4-9ABA-4158-ACFB-87230B2683D9}" srcId="{AA7C6E9E-D1AD-4217-9760-9C986511E1D7}" destId="{E10FB98F-79BC-4E70-9BAA-DE58E83D8EAF}" srcOrd="4" destOrd="0" parTransId="{96770C7F-B477-4550-B1CA-0E6BD50889C2}" sibTransId="{92B39481-0AD1-4F57-A64C-79497B9B9D6F}"/>
    <dgm:cxn modelId="{F6E8D9F5-6B36-45B4-A402-49DF61151F0F}" srcId="{AA7C6E9E-D1AD-4217-9760-9C986511E1D7}" destId="{A76BC60D-2256-4133-BD02-6D64D4DF79A7}" srcOrd="0" destOrd="0" parTransId="{C054080A-6C2D-4E16-B824-D45E085947C5}" sibTransId="{B8A78D0D-EB98-49BF-BD82-C2D853E1AED8}"/>
    <dgm:cxn modelId="{39C12DE2-68C2-4DC6-807B-BD4FB54C9AF5}" type="presOf" srcId="{A76BC60D-2256-4133-BD02-6D64D4DF79A7}" destId="{CC750C53-9086-4791-9A1D-F668E258E4E7}" srcOrd="0" destOrd="0" presId="urn:microsoft.com/office/officeart/2005/8/layout/cycle3"/>
    <dgm:cxn modelId="{527D099A-C274-488C-9F61-DA30E4C981D5}" type="presOf" srcId="{AA7C6E9E-D1AD-4217-9760-9C986511E1D7}" destId="{D9167D92-BD9F-4B1A-8414-BDA1BA10FFFD}" srcOrd="0" destOrd="0" presId="urn:microsoft.com/office/officeart/2005/8/layout/cycle3"/>
    <dgm:cxn modelId="{E1CF5E41-345B-4FAD-940F-CE32E2CD4563}" type="presOf" srcId="{B8A78D0D-EB98-49BF-BD82-C2D853E1AED8}" destId="{FE5926B9-CA12-4FAD-9199-699E48C2D570}" srcOrd="0" destOrd="0" presId="urn:microsoft.com/office/officeart/2005/8/layout/cycle3"/>
    <dgm:cxn modelId="{9B3ACA3C-488C-4F70-A18D-76D37425878D}" srcId="{AA7C6E9E-D1AD-4217-9760-9C986511E1D7}" destId="{C833782A-57DC-4570-BB0F-861134192AC3}" srcOrd="1" destOrd="0" parTransId="{CB5E6E3C-D11B-47C6-8B54-15103F2640C1}" sibTransId="{527A38C1-7281-464F-8217-129C142F4F5F}"/>
    <dgm:cxn modelId="{DEC87FE1-1776-4690-B767-49A0D38E46AB}" type="presOf" srcId="{E10FB98F-79BC-4E70-9BAA-DE58E83D8EAF}" destId="{48B9B8BC-CCBF-4CE7-88A9-817B834B407D}" srcOrd="0" destOrd="0" presId="urn:microsoft.com/office/officeart/2005/8/layout/cycle3"/>
    <dgm:cxn modelId="{27BDE123-E808-4960-8B07-70DEB2D8D0CB}" type="presOf" srcId="{C833782A-57DC-4570-BB0F-861134192AC3}" destId="{992C1661-BDEB-4D08-A669-34CFA53B57B2}" srcOrd="0" destOrd="0" presId="urn:microsoft.com/office/officeart/2005/8/layout/cycle3"/>
    <dgm:cxn modelId="{82A2D03F-7855-4CB4-A778-1CCB054CEAC0}" srcId="{AA7C6E9E-D1AD-4217-9760-9C986511E1D7}" destId="{70C51696-3670-4771-85BA-E865A74CF41A}" srcOrd="2" destOrd="0" parTransId="{C3142DBF-A151-41F9-904E-C6A34738CDEC}" sibTransId="{EB9B1FB3-496C-4AEE-9F77-44DBDB1A0C9C}"/>
    <dgm:cxn modelId="{443E8276-755F-4DE7-8623-219B69AAEB07}" type="presParOf" srcId="{D9167D92-BD9F-4B1A-8414-BDA1BA10FFFD}" destId="{E4E35238-626C-4475-B9A3-B0FDCD1DC279}" srcOrd="0" destOrd="0" presId="urn:microsoft.com/office/officeart/2005/8/layout/cycle3"/>
    <dgm:cxn modelId="{F86F7ED1-FCC6-4C7F-A1C6-ED3BC81997AA}" type="presParOf" srcId="{E4E35238-626C-4475-B9A3-B0FDCD1DC279}" destId="{CC750C53-9086-4791-9A1D-F668E258E4E7}" srcOrd="0" destOrd="0" presId="urn:microsoft.com/office/officeart/2005/8/layout/cycle3"/>
    <dgm:cxn modelId="{3AD1493F-2900-4293-B87C-2771C166EED3}" type="presParOf" srcId="{E4E35238-626C-4475-B9A3-B0FDCD1DC279}" destId="{FE5926B9-CA12-4FAD-9199-699E48C2D570}" srcOrd="1" destOrd="0" presId="urn:microsoft.com/office/officeart/2005/8/layout/cycle3"/>
    <dgm:cxn modelId="{AED3482D-0A38-4AE7-9FEF-6D486654D9E1}" type="presParOf" srcId="{E4E35238-626C-4475-B9A3-B0FDCD1DC279}" destId="{992C1661-BDEB-4D08-A669-34CFA53B57B2}" srcOrd="2" destOrd="0" presId="urn:microsoft.com/office/officeart/2005/8/layout/cycle3"/>
    <dgm:cxn modelId="{2539AD28-6122-47CC-BCB7-7EE9807A0E73}" type="presParOf" srcId="{E4E35238-626C-4475-B9A3-B0FDCD1DC279}" destId="{E3256D93-3545-4ACD-A123-A98E77E073F5}" srcOrd="3" destOrd="0" presId="urn:microsoft.com/office/officeart/2005/8/layout/cycle3"/>
    <dgm:cxn modelId="{8942CA21-EA21-4BD0-AAC5-A38DBE77A31E}" type="presParOf" srcId="{E4E35238-626C-4475-B9A3-B0FDCD1DC279}" destId="{18EBBEC7-DFF6-4F27-9B82-65EBE5BAE033}" srcOrd="4" destOrd="0" presId="urn:microsoft.com/office/officeart/2005/8/layout/cycle3"/>
    <dgm:cxn modelId="{4086BE9B-FEDF-4BC7-8AC4-9C26B07830A9}" type="presParOf" srcId="{E4E35238-626C-4475-B9A3-B0FDCD1DC279}" destId="{48B9B8BC-CCBF-4CE7-88A9-817B834B407D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926B9-CA12-4FAD-9199-699E48C2D570}">
      <dsp:nvSpPr>
        <dsp:cNvPr id="0" name=""/>
        <dsp:cNvSpPr/>
      </dsp:nvSpPr>
      <dsp:spPr>
        <a:xfrm>
          <a:off x="3341796" y="-92162"/>
          <a:ext cx="3981424" cy="3981424"/>
        </a:xfrm>
        <a:prstGeom prst="circularArrow">
          <a:avLst>
            <a:gd name="adj1" fmla="val 5544"/>
            <a:gd name="adj2" fmla="val 330680"/>
            <a:gd name="adj3" fmla="val 13739378"/>
            <a:gd name="adj4" fmla="val 1740824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50C53-9086-4791-9A1D-F668E258E4E7}">
      <dsp:nvSpPr>
        <dsp:cNvPr id="0" name=""/>
        <dsp:cNvSpPr/>
      </dsp:nvSpPr>
      <dsp:spPr>
        <a:xfrm>
          <a:off x="4077356" y="0"/>
          <a:ext cx="1893661" cy="94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tx2"/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Black" panose="020B0A04020102020204" pitchFamily="34" charset="0"/>
            </a:rPr>
            <a:t>Pre-Referral</a:t>
          </a:r>
          <a:endParaRPr lang="en-US" sz="1800" kern="1200" dirty="0">
            <a:latin typeface="Arial Black" panose="020B0A04020102020204" pitchFamily="34" charset="0"/>
          </a:endParaRPr>
        </a:p>
      </dsp:txBody>
      <dsp:txXfrm>
        <a:off x="4123576" y="46220"/>
        <a:ext cx="1801221" cy="854390"/>
      </dsp:txXfrm>
    </dsp:sp>
    <dsp:sp modelId="{992C1661-BDEB-4D08-A669-34CFA53B57B2}">
      <dsp:nvSpPr>
        <dsp:cNvPr id="0" name=""/>
        <dsp:cNvSpPr/>
      </dsp:nvSpPr>
      <dsp:spPr>
        <a:xfrm>
          <a:off x="5757431" y="1174801"/>
          <a:ext cx="1893661" cy="94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Black" panose="020B0A04020102020204" pitchFamily="34" charset="0"/>
            </a:rPr>
            <a:t>Referral</a:t>
          </a:r>
          <a:endParaRPr lang="en-US" sz="1800" kern="1200" dirty="0">
            <a:latin typeface="Arial Black" panose="020B0A04020102020204" pitchFamily="34" charset="0"/>
          </a:endParaRPr>
        </a:p>
      </dsp:txBody>
      <dsp:txXfrm>
        <a:off x="5803651" y="1221021"/>
        <a:ext cx="1801221" cy="854390"/>
      </dsp:txXfrm>
    </dsp:sp>
    <dsp:sp modelId="{E3256D93-3545-4ACD-A123-A98E77E073F5}">
      <dsp:nvSpPr>
        <dsp:cNvPr id="0" name=""/>
        <dsp:cNvSpPr/>
      </dsp:nvSpPr>
      <dsp:spPr>
        <a:xfrm>
          <a:off x="5416471" y="2877101"/>
          <a:ext cx="1893661" cy="94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Black" panose="020B0A04020102020204" pitchFamily="34" charset="0"/>
            </a:rPr>
            <a:t>Evaluation</a:t>
          </a:r>
          <a:endParaRPr lang="en-US" sz="1800" kern="1200" dirty="0">
            <a:latin typeface="Arial Black" panose="020B0A04020102020204" pitchFamily="34" charset="0"/>
          </a:endParaRPr>
        </a:p>
      </dsp:txBody>
      <dsp:txXfrm>
        <a:off x="5462691" y="2923321"/>
        <a:ext cx="1801221" cy="854390"/>
      </dsp:txXfrm>
    </dsp:sp>
    <dsp:sp modelId="{18EBBEC7-DFF6-4F27-9B82-65EBE5BAE033}">
      <dsp:nvSpPr>
        <dsp:cNvPr id="0" name=""/>
        <dsp:cNvSpPr/>
      </dsp:nvSpPr>
      <dsp:spPr>
        <a:xfrm>
          <a:off x="2995436" y="2942410"/>
          <a:ext cx="1893661" cy="94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Black" panose="020B0A04020102020204" pitchFamily="34" charset="0"/>
            </a:rPr>
            <a:t>IEP</a:t>
          </a:r>
          <a:endParaRPr lang="en-US" sz="1800" kern="1200" dirty="0">
            <a:latin typeface="Arial Black" panose="020B0A04020102020204" pitchFamily="34" charset="0"/>
          </a:endParaRPr>
        </a:p>
      </dsp:txBody>
      <dsp:txXfrm>
        <a:off x="3041656" y="2988630"/>
        <a:ext cx="1801221" cy="854390"/>
      </dsp:txXfrm>
    </dsp:sp>
    <dsp:sp modelId="{48B9B8BC-CCBF-4CE7-88A9-817B834B407D}">
      <dsp:nvSpPr>
        <dsp:cNvPr id="0" name=""/>
        <dsp:cNvSpPr/>
      </dsp:nvSpPr>
      <dsp:spPr>
        <a:xfrm>
          <a:off x="2527957" y="1174801"/>
          <a:ext cx="1893661" cy="94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Black" panose="020B0A04020102020204" pitchFamily="34" charset="0"/>
            </a:rPr>
            <a:t>Reevaluation</a:t>
          </a:r>
          <a:endParaRPr lang="en-US" sz="1800" kern="1200" dirty="0">
            <a:latin typeface="Arial Black" panose="020B0A04020102020204" pitchFamily="34" charset="0"/>
          </a:endParaRPr>
        </a:p>
      </dsp:txBody>
      <dsp:txXfrm>
        <a:off x="2574177" y="1221021"/>
        <a:ext cx="1801221" cy="854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4090245C-9E4B-4C5F-B034-D227616CDB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B72287F9-90FC-47D5-A229-7C792042C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7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12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81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00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96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3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2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0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0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6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66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287F9-90FC-47D5-A229-7C792042CF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98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4CE9CD-657A-4FDB-8508-9DD545C963B5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03EBA0-A746-4E89-AFE6-FD761FFF85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191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E9CD-657A-4FDB-8508-9DD545C963B5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EBA0-A746-4E89-AFE6-FD761FFF8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8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E9CD-657A-4FDB-8508-9DD545C963B5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EBA0-A746-4E89-AFE6-FD761FFF8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E9CD-657A-4FDB-8508-9DD545C963B5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EBA0-A746-4E89-AFE6-FD761FFF8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4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4CE9CD-657A-4FDB-8508-9DD545C963B5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03EBA0-A746-4E89-AFE6-FD761FFF855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61921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E9CD-657A-4FDB-8508-9DD545C963B5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EBA0-A746-4E89-AFE6-FD761FFF8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492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E9CD-657A-4FDB-8508-9DD545C963B5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EBA0-A746-4E89-AFE6-FD761FFF8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982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E9CD-657A-4FDB-8508-9DD545C963B5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EBA0-A746-4E89-AFE6-FD761FFF8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E9CD-657A-4FDB-8508-9DD545C963B5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EBA0-A746-4E89-AFE6-FD761FFF8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9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34CE9CD-657A-4FDB-8508-9DD545C963B5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F03EBA0-A746-4E89-AFE6-FD761FFF85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64877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34CE9CD-657A-4FDB-8508-9DD545C963B5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F03EBA0-A746-4E89-AFE6-FD761FFF8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9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4CE9CD-657A-4FDB-8508-9DD545C963B5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F03EBA0-A746-4E89-AFE6-FD761FFF85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451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gibbs@beaufort.k12.nc.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0" y="1346662"/>
            <a:ext cx="10318418" cy="3790604"/>
          </a:xfrm>
        </p:spPr>
        <p:txBody>
          <a:bodyPr/>
          <a:lstStyle/>
          <a:p>
            <a:r>
              <a:rPr lang="en-US" sz="3600" dirty="0" smtClean="0"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>Welcoming and Inclusion</a:t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>Introductions</a:t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3400" dirty="0" smtClean="0">
                <a:latin typeface="Arial Black" panose="020B0A04020102020204" pitchFamily="34" charset="0"/>
              </a:rPr>
              <a:t>It’s Karaoke Time!</a:t>
            </a:r>
            <a:br>
              <a:rPr lang="en-US" sz="3400" dirty="0" smtClean="0">
                <a:latin typeface="Arial Black" panose="020B0A04020102020204" pitchFamily="34" charset="0"/>
              </a:rPr>
            </a:br>
            <a:r>
              <a:rPr lang="en-US" sz="3400" dirty="0" smtClean="0">
                <a:latin typeface="Arial Black" panose="020B0A04020102020204" pitchFamily="34" charset="0"/>
              </a:rPr>
              <a:t/>
            </a:r>
            <a:br>
              <a:rPr lang="en-US" sz="3400" dirty="0" smtClean="0">
                <a:latin typeface="Arial Black" panose="020B0A04020102020204" pitchFamily="34" charset="0"/>
              </a:rPr>
            </a:br>
            <a:r>
              <a:rPr lang="en-US" sz="3400" dirty="0">
                <a:latin typeface="Arial Black" panose="020B0A04020102020204" pitchFamily="34" charset="0"/>
              </a:rPr>
              <a:t/>
            </a:r>
            <a:br>
              <a:rPr lang="en-US" sz="3400" dirty="0">
                <a:latin typeface="Arial Black" panose="020B0A04020102020204" pitchFamily="34" charset="0"/>
              </a:rPr>
            </a:br>
            <a:r>
              <a:rPr lang="en-US" sz="3400" dirty="0" smtClean="0">
                <a:latin typeface="Arial Black" panose="020B0A04020102020204" pitchFamily="34" charset="0"/>
              </a:rPr>
              <a:t>What Is Your Go-To   Signature Song</a:t>
            </a:r>
            <a:r>
              <a:rPr lang="en-US" sz="3600" dirty="0" smtClean="0">
                <a:latin typeface="Arial Black" panose="020B0A04020102020204" pitchFamily="34" charset="0"/>
              </a:rPr>
              <a:t>?</a:t>
            </a:r>
            <a:br>
              <a:rPr lang="en-US" sz="3600" dirty="0" smtClean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/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latin typeface="Arial Black" panose="020B0A04020102020204" pitchFamily="34" charset="0"/>
              </a:rPr>
            </a:b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5743" y="11039303"/>
            <a:ext cx="8045373" cy="939338"/>
          </a:xfrm>
        </p:spPr>
        <p:txBody>
          <a:bodyPr>
            <a:noAutofit/>
          </a:bodyPr>
          <a:lstStyle/>
          <a:p>
            <a:endParaRPr lang="en-US" sz="34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lh3.googleusercontent.com/LP-PfohIhmFin0gbbxjT_FP1fwKVvVLjymV2TDVmaERTctFYP-p6q_Al_R2OFhFbLyLE3VNpV-xRJWLjukOwJnU0y8UfkokvrG8SiZovZJEJYU2uB4rYC3MzMmjwv7ir-tSpIlr_PAT6kuaJeJWKymp2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8" y="4552003"/>
            <a:ext cx="2271057" cy="23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49" y="170412"/>
            <a:ext cx="10075024" cy="1433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Some Common Acronyms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4276" y="978823"/>
            <a:ext cx="5044572" cy="3932670"/>
          </a:xfrm>
        </p:spPr>
        <p:txBody>
          <a:bodyPr>
            <a:noAutofit/>
          </a:bodyPr>
          <a:lstStyle/>
          <a:p>
            <a:r>
              <a:rPr lang="en-US" sz="1700" dirty="0">
                <a:latin typeface="Arial "/>
              </a:rPr>
              <a:t>ADA – Americans with Disabilities Act</a:t>
            </a:r>
          </a:p>
          <a:p>
            <a:r>
              <a:rPr lang="en-US" sz="1700" dirty="0">
                <a:latin typeface="Arial "/>
              </a:rPr>
              <a:t>APE – Adaptive Physical Education</a:t>
            </a:r>
          </a:p>
          <a:p>
            <a:r>
              <a:rPr lang="en-US" sz="1700" dirty="0">
                <a:latin typeface="Arial "/>
              </a:rPr>
              <a:t>AT – Assistive Technology</a:t>
            </a:r>
          </a:p>
          <a:p>
            <a:r>
              <a:rPr lang="en-US" sz="1700" dirty="0">
                <a:latin typeface="Arial "/>
              </a:rPr>
              <a:t>BIP – Behavior Intervention Plan</a:t>
            </a:r>
          </a:p>
          <a:p>
            <a:r>
              <a:rPr lang="en-US" sz="1700" dirty="0">
                <a:latin typeface="Arial "/>
              </a:rPr>
              <a:t>CD – Cognitive Delay</a:t>
            </a:r>
          </a:p>
          <a:p>
            <a:r>
              <a:rPr lang="en-US" sz="1700" dirty="0">
                <a:latin typeface="Arial "/>
              </a:rPr>
              <a:t>ESY – Extended School Year</a:t>
            </a:r>
          </a:p>
          <a:p>
            <a:r>
              <a:rPr lang="en-US" sz="1700" dirty="0">
                <a:latin typeface="Arial "/>
              </a:rPr>
              <a:t>FAPE – Free Appropriate Public </a:t>
            </a:r>
            <a:r>
              <a:rPr lang="en-US" sz="1700" dirty="0" smtClean="0">
                <a:latin typeface="Arial "/>
              </a:rPr>
              <a:t>Education</a:t>
            </a:r>
          </a:p>
          <a:p>
            <a:r>
              <a:rPr lang="en-US" sz="1700" dirty="0" smtClean="0">
                <a:latin typeface="Arial "/>
              </a:rPr>
              <a:t>FBA – Functional Behavior Assessment</a:t>
            </a:r>
            <a:endParaRPr lang="en-US" sz="1700" dirty="0">
              <a:latin typeface="Arial "/>
            </a:endParaRPr>
          </a:p>
          <a:p>
            <a:r>
              <a:rPr lang="en-US" sz="1700" dirty="0">
                <a:latin typeface="Arial "/>
              </a:rPr>
              <a:t>FERPA – Family Educational Rights and Privacy Act</a:t>
            </a:r>
          </a:p>
          <a:p>
            <a:r>
              <a:rPr lang="en-US" sz="1700" dirty="0">
                <a:latin typeface="Arial "/>
              </a:rPr>
              <a:t>GE – General Education</a:t>
            </a:r>
          </a:p>
          <a:p>
            <a:r>
              <a:rPr lang="en-US" sz="1700" dirty="0">
                <a:latin typeface="Arial "/>
              </a:rPr>
              <a:t>LEA – Local Education Agency</a:t>
            </a:r>
          </a:p>
          <a:p>
            <a:r>
              <a:rPr lang="en-US" sz="1700" dirty="0">
                <a:latin typeface="Arial "/>
              </a:rPr>
              <a:t>LRE – Least Restrictive Environment</a:t>
            </a:r>
          </a:p>
          <a:p>
            <a:r>
              <a:rPr lang="en-US" sz="1700" dirty="0">
                <a:latin typeface="Arial "/>
              </a:rPr>
              <a:t>OT – Occupational Therapy</a:t>
            </a:r>
          </a:p>
          <a:p>
            <a:r>
              <a:rPr lang="en-US" sz="1700" dirty="0">
                <a:latin typeface="Arial "/>
              </a:rPr>
              <a:t>PT – Physical Therapy</a:t>
            </a:r>
          </a:p>
          <a:p>
            <a:r>
              <a:rPr lang="en-US" sz="1700" dirty="0">
                <a:latin typeface="Arial "/>
              </a:rPr>
              <a:t>SLP – Speech Language Pathologist</a:t>
            </a:r>
          </a:p>
        </p:txBody>
      </p:sp>
      <p:pic>
        <p:nvPicPr>
          <p:cNvPr id="1028" name="Picture 4" descr="Are You Punctuating Acronyms And Initials Correctly In Dialogue? |  Scriptwreck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3" y="1695795"/>
            <a:ext cx="4355869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217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Special Education and Discipline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8372" y="1119673"/>
            <a:ext cx="4800600" cy="3694146"/>
          </a:xfrm>
        </p:spPr>
        <p:txBody>
          <a:bodyPr>
            <a:noAutofit/>
          </a:bodyPr>
          <a:lstStyle/>
          <a:p>
            <a:r>
              <a:rPr lang="en-US" sz="1700" dirty="0" smtClean="0">
                <a:latin typeface="Arial "/>
              </a:rPr>
              <a:t>Students that exhibit behaviors that interfere with their learning or the learning of others may need a Functional Behavioral Assessment (FBA) to help develop a Behavior Intervention Plan. (BIP)</a:t>
            </a:r>
          </a:p>
          <a:p>
            <a:r>
              <a:rPr lang="en-US" sz="1700" dirty="0" smtClean="0">
                <a:latin typeface="Arial "/>
              </a:rPr>
              <a:t>FBA is a process that identifies specific target behaviors, the purpose of the behavior and what factors may be contributing to the behavior interfering with the student’s educational progress.</a:t>
            </a:r>
          </a:p>
          <a:p>
            <a:r>
              <a:rPr lang="en-US" sz="1700" dirty="0" smtClean="0">
                <a:latin typeface="Arial "/>
              </a:rPr>
              <a:t>Use the information gathered from the FBA to develop the BIP which is a written plan that teaches and rewards appropriate behavior and tries to prevent bad behavior and not just punish the child. </a:t>
            </a:r>
          </a:p>
          <a:p>
            <a:r>
              <a:rPr lang="en-US" sz="1700" dirty="0" smtClean="0">
                <a:latin typeface="Arial "/>
              </a:rPr>
              <a:t>The IEP team must convene to conduct a manifestation determination meeting with students are removed for disciplinary reasons for more than ten days.</a:t>
            </a:r>
          </a:p>
          <a:p>
            <a:endParaRPr lang="en-US" dirty="0">
              <a:latin typeface="Arial "/>
            </a:endParaRPr>
          </a:p>
        </p:txBody>
      </p:sp>
      <p:pic>
        <p:nvPicPr>
          <p:cNvPr id="1026" name="Picture 2" descr="Image result for picture of students being discipl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3" y="2044931"/>
            <a:ext cx="4655127" cy="34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4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74" y="133003"/>
            <a:ext cx="10178322" cy="145209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What are Your Responsibilities</a:t>
            </a:r>
            <a:r>
              <a:rPr lang="en-US" sz="4600" dirty="0" smtClean="0">
                <a:latin typeface="Arial Black" panose="020B0A04020102020204" pitchFamily="34" charset="0"/>
              </a:rPr>
              <a:t>?</a:t>
            </a:r>
            <a:endParaRPr lang="en-US" sz="4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74" y="1585098"/>
            <a:ext cx="4800600" cy="3946071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Know your students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Know your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istrict’s procedures and expectations (or who to go to)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 and present data regarding the student’s progress in the general education curriculum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of the IEP – be an active and effective member of IEP team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2080727"/>
            <a:ext cx="5374431" cy="390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4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74" y="167781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Don’t Be </a:t>
            </a:r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Afraid of What Could Go </a:t>
            </a:r>
            <a:r>
              <a:rPr lang="en-U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Wrong But Focus </a:t>
            </a:r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On What Could Go Right</a:t>
            </a:r>
            <a:b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Shocked black male says wow, looks bugged eyes and rounded mouth, being amazed Premium 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40" y="2419005"/>
            <a:ext cx="4800600" cy="379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n on Royal Free Stock Phot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11" y="2419005"/>
            <a:ext cx="4800600" cy="37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97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Questions, Comments or Concerns?</a:t>
            </a:r>
            <a:endParaRPr lang="en-US" sz="4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>
                <a:latin typeface="Arial "/>
              </a:rPr>
              <a:t>Contact Information:</a:t>
            </a:r>
          </a:p>
          <a:p>
            <a:r>
              <a:rPr lang="en-US" sz="2800" dirty="0">
                <a:latin typeface="Arial "/>
              </a:rPr>
              <a:t>Kimberly </a:t>
            </a:r>
            <a:r>
              <a:rPr lang="en-US" sz="2800" dirty="0" smtClean="0">
                <a:latin typeface="Arial "/>
              </a:rPr>
              <a:t>Gibbs, EC Director</a:t>
            </a:r>
            <a:endParaRPr lang="en-US" sz="2800" dirty="0">
              <a:latin typeface="Arial "/>
            </a:endParaRPr>
          </a:p>
          <a:p>
            <a:r>
              <a:rPr lang="en-US" sz="2800" dirty="0">
                <a:latin typeface="Arial "/>
              </a:rPr>
              <a:t>Email address</a:t>
            </a:r>
            <a:r>
              <a:rPr lang="en-US" sz="2800" dirty="0" smtClean="0">
                <a:latin typeface="Arial "/>
              </a:rPr>
              <a:t>: </a:t>
            </a:r>
            <a:r>
              <a:rPr lang="en-US" sz="2800" dirty="0" smtClean="0">
                <a:latin typeface="Arial "/>
                <a:hlinkClick r:id="rId3"/>
              </a:rPr>
              <a:t>kgibbs@beaufort.k12.nc.us</a:t>
            </a:r>
            <a:endParaRPr lang="en-US" sz="2800" dirty="0">
              <a:latin typeface="Arial "/>
            </a:endParaRPr>
          </a:p>
          <a:p>
            <a:r>
              <a:rPr lang="en-US" sz="2800" dirty="0">
                <a:latin typeface="Arial "/>
              </a:rPr>
              <a:t>Phone Number: 252-940-6580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4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0" y="1346662"/>
            <a:ext cx="10318418" cy="3790604"/>
          </a:xfrm>
        </p:spPr>
        <p:txBody>
          <a:bodyPr/>
          <a:lstStyle/>
          <a:p>
            <a:r>
              <a:rPr lang="en-US" sz="6000" dirty="0" smtClean="0">
                <a:latin typeface="Arial Black" panose="020B0A04020102020204" pitchFamily="34" charset="0"/>
              </a:rPr>
              <a:t>special Education 101: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6856" y="5818910"/>
            <a:ext cx="8045373" cy="939338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Arial Black" panose="020B0A04020102020204" pitchFamily="34" charset="0"/>
              </a:rPr>
              <a:t>What Do You Need To Know?</a:t>
            </a:r>
            <a:endParaRPr lang="en-US" sz="3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9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What Do You Know about Special Education</a:t>
            </a:r>
            <a:r>
              <a:rPr lang="en-US" sz="4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90" y="2285999"/>
            <a:ext cx="4572000" cy="4376057"/>
          </a:xfrm>
          <a:prstGeom prst="rect">
            <a:avLst/>
          </a:prstGeom>
          <a:blipFill dpi="0" rotWithShape="1">
            <a:blip r:embed="rId4">
              <a:alphaModFix amt="3200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78357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728" y="124690"/>
            <a:ext cx="10178322" cy="136744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What is Special Education</a:t>
            </a:r>
            <a:r>
              <a:rPr lang="en-US" sz="4600" dirty="0"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en-US" sz="4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728" y="1011182"/>
            <a:ext cx="4800600" cy="339802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education is governed by federal law under the Individuals with Disabilities Education Act (IDEA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IDEA grants children with disabilities the right to receive a “Free and Appropriate Public Education.” (FAPE)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defined as specially designed instruction, provided at no cost to the parents, to meet the unique needs of a child with a disability including adapting content, teaching methodology and delivery instruction to meet the appropriate needs of each child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range of special education support will vary based on a student’s need.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pictures of special educ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079371"/>
            <a:ext cx="4800600" cy="34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68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7322"/>
            <a:ext cx="10178322" cy="150129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Six Principles of IDEA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47570"/>
              </p:ext>
            </p:extLst>
          </p:nvPr>
        </p:nvGraphicFramePr>
        <p:xfrm>
          <a:off x="1251678" y="908771"/>
          <a:ext cx="10179050" cy="594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525">
                  <a:extLst>
                    <a:ext uri="{9D8B030D-6E8A-4147-A177-3AD203B41FA5}">
                      <a16:colId xmlns:a16="http://schemas.microsoft.com/office/drawing/2014/main" val="1291183396"/>
                    </a:ext>
                  </a:extLst>
                </a:gridCol>
                <a:gridCol w="5089525">
                  <a:extLst>
                    <a:ext uri="{9D8B030D-6E8A-4147-A177-3AD203B41FA5}">
                      <a16:colId xmlns:a16="http://schemas.microsoft.com/office/drawing/2014/main" val="3757278805"/>
                    </a:ext>
                  </a:extLst>
                </a:gridCol>
              </a:tblGrid>
              <a:tr h="423783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Principles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of IDEA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Requirement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215071"/>
                  </a:ext>
                </a:extLst>
              </a:tr>
              <a:tr h="73146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Reject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Locate, identify and provide services to all eligible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students with disabilities.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547142"/>
                  </a:ext>
                </a:extLst>
              </a:tr>
              <a:tr h="10449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Protection in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Evaluation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an assessment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determine if a student has an IDEA related disability and if he/she needs special education services.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066406"/>
                  </a:ext>
                </a:extLst>
              </a:tr>
              <a:tr h="10449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Appropriate Public Education (FAPE)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and deliver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individualized education program of special education services that confers meaningful educational benefit.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190519"/>
                  </a:ext>
                </a:extLst>
              </a:tr>
              <a:tr h="73146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Least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Restrictive Environment (LRE)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students with disabilities with nondisabled students to the maximum extent appropriate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75756"/>
                  </a:ext>
                </a:extLst>
              </a:tr>
              <a:tr h="42378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Procedural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Safeguards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procedural requirements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112412"/>
                  </a:ext>
                </a:extLst>
              </a:tr>
              <a:tr h="73146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Parental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Participation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parents in the development and delivery of their child’s special education program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82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074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The process of special education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345730"/>
              </p:ext>
            </p:extLst>
          </p:nvPr>
        </p:nvGraphicFramePr>
        <p:xfrm>
          <a:off x="1083000" y="2108717"/>
          <a:ext cx="10179050" cy="402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52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94071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Fourteen Disability Categories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5022" y="1586203"/>
            <a:ext cx="4800600" cy="4431263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Multiple Disabilities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Orthopedic Impairment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Other Health Impairment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Specific Learning Disability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Speech or Language Impairment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Traumatic Brain Injury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Visual Impairment</a:t>
            </a:r>
          </a:p>
          <a:p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57300" y="1740547"/>
            <a:ext cx="4800600" cy="4795935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Autism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Deaf-Blindness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Deafness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Developmental Delayed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Emotional Disturbance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Hearing Impairment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Intellectual Disability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Individualized Education Program (IEP)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188720"/>
            <a:ext cx="5002184" cy="442549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What, Where and How of the student’s educational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a map that lays out the program of special education instruction, supports and services students need to make progress and succeed in school.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With an IEP, a student receives individualized or specialized designed instruction that focuses on improving specific skills to meet their needs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Specialized Designed Instruction – refers to the teaching strategies and methods used by teachers to instruct students with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can also provide accommodations and modifications for classroom instruction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assessments.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16" y="1188720"/>
            <a:ext cx="4800600" cy="4728907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IEP Team Consists of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Special Education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Regular Education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Parent(s)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Local Education Agency (LEA) representative – Administration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Someone who can interpret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Related Service Providers (if applicable)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Student (if appropriate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a student has an IEP, you should receive a copy of the student’s accommodations,  modifications and behavior goals/plans from their exceptional teacher or case manager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 read and follow a student’s IEP.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435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598" y="116378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Accommodations Versus</a:t>
            </a:r>
            <a:br>
              <a:rPr lang="en-US" sz="4000" dirty="0" smtClean="0">
                <a:latin typeface="Arial Black" panose="020B0A04020102020204" pitchFamily="34" charset="0"/>
              </a:rPr>
            </a:br>
            <a:r>
              <a:rPr lang="en-US" sz="4000" dirty="0" smtClean="0">
                <a:latin typeface="Arial Black" panose="020B0A04020102020204" pitchFamily="34" charset="0"/>
              </a:rPr>
              <a:t>Modifications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923" y="1608510"/>
            <a:ext cx="10178322" cy="3593591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 "/>
              </a:rPr>
              <a:t>Accommodations</a:t>
            </a:r>
            <a:r>
              <a:rPr lang="en-US" dirty="0" smtClean="0">
                <a:latin typeface="Arial "/>
              </a:rPr>
              <a:t> allow students with a disability to learn, have access to and be tested on the same curriculum as students without disabilities.</a:t>
            </a:r>
          </a:p>
          <a:p>
            <a:r>
              <a:rPr lang="en-US" b="1" dirty="0" smtClean="0">
                <a:latin typeface="Arial "/>
              </a:rPr>
              <a:t>Accommodations</a:t>
            </a:r>
            <a:r>
              <a:rPr lang="en-US" dirty="0" smtClean="0">
                <a:latin typeface="Arial "/>
              </a:rPr>
              <a:t> do not change what the students are expected to learn but rather </a:t>
            </a:r>
            <a:r>
              <a:rPr lang="en-US" b="1" dirty="0" smtClean="0">
                <a:latin typeface="Arial "/>
              </a:rPr>
              <a:t>how </a:t>
            </a:r>
            <a:r>
              <a:rPr lang="en-US" dirty="0" smtClean="0">
                <a:latin typeface="Arial "/>
              </a:rPr>
              <a:t>the student learns the curriculum.</a:t>
            </a:r>
          </a:p>
          <a:p>
            <a:r>
              <a:rPr lang="en-US" b="1" dirty="0" smtClean="0">
                <a:latin typeface="Arial "/>
              </a:rPr>
              <a:t>Examples of Accommodations </a:t>
            </a:r>
            <a:r>
              <a:rPr lang="en-US" dirty="0" smtClean="0">
                <a:latin typeface="Arial "/>
              </a:rPr>
              <a:t>– read aloud, small group setting, or extended time</a:t>
            </a:r>
          </a:p>
          <a:p>
            <a:endParaRPr lang="en-US" dirty="0">
              <a:latin typeface="Arial "/>
            </a:endParaRPr>
          </a:p>
          <a:p>
            <a:r>
              <a:rPr lang="en-US" b="1" dirty="0" smtClean="0">
                <a:latin typeface="Arial "/>
              </a:rPr>
              <a:t>Modifications </a:t>
            </a:r>
            <a:r>
              <a:rPr lang="en-US" dirty="0" smtClean="0">
                <a:latin typeface="Arial "/>
              </a:rPr>
              <a:t>are changes in </a:t>
            </a:r>
            <a:r>
              <a:rPr lang="en-US" b="1" dirty="0" smtClean="0">
                <a:latin typeface="Arial "/>
              </a:rPr>
              <a:t>what </a:t>
            </a:r>
            <a:r>
              <a:rPr lang="en-US" dirty="0" smtClean="0">
                <a:latin typeface="Arial "/>
              </a:rPr>
              <a:t>the student is expected to learn that is different from the general education curriculum. </a:t>
            </a:r>
          </a:p>
          <a:p>
            <a:r>
              <a:rPr lang="en-US" dirty="0" smtClean="0">
                <a:latin typeface="Arial "/>
              </a:rPr>
              <a:t>With </a:t>
            </a:r>
            <a:r>
              <a:rPr lang="en-US" b="1" dirty="0" smtClean="0">
                <a:latin typeface="Arial "/>
              </a:rPr>
              <a:t>modifications</a:t>
            </a:r>
            <a:r>
              <a:rPr lang="en-US" dirty="0" smtClean="0">
                <a:latin typeface="Arial "/>
              </a:rPr>
              <a:t>, the curriculum is adjusted or the achievement standard is lowered.</a:t>
            </a:r>
          </a:p>
          <a:p>
            <a:r>
              <a:rPr lang="en-US" b="1" dirty="0" smtClean="0">
                <a:latin typeface="Arial "/>
              </a:rPr>
              <a:t>Examples of Modifications </a:t>
            </a:r>
            <a:r>
              <a:rPr lang="en-US" dirty="0" smtClean="0">
                <a:latin typeface="Arial "/>
              </a:rPr>
              <a:t>– complete fewer or different classwork/homework assignments, or modified grading.</a:t>
            </a:r>
            <a:endParaRPr lang="en-US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85929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1276</TotalTime>
  <Words>895</Words>
  <Application>Microsoft Office PowerPoint</Application>
  <PresentationFormat>Widescreen</PresentationFormat>
  <Paragraphs>116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</vt:lpstr>
      <vt:lpstr>Arial Black</vt:lpstr>
      <vt:lpstr>Calibri</vt:lpstr>
      <vt:lpstr>Gill Sans MT</vt:lpstr>
      <vt:lpstr>Impact</vt:lpstr>
      <vt:lpstr>Wingdings</vt:lpstr>
      <vt:lpstr>Badge</vt:lpstr>
      <vt:lpstr> Welcoming and Inclusion  Introductions   It’s Karaoke Time!   What Is Your Go-To   Signature Song?   </vt:lpstr>
      <vt:lpstr>special Education 101:</vt:lpstr>
      <vt:lpstr>What Do You Know about Special Education?</vt:lpstr>
      <vt:lpstr>What is Special Education?</vt:lpstr>
      <vt:lpstr>Six Principles of IDEA</vt:lpstr>
      <vt:lpstr>The process of special education</vt:lpstr>
      <vt:lpstr>Fourteen Disability Categories</vt:lpstr>
      <vt:lpstr>Individualized Education Program (IEP)</vt:lpstr>
      <vt:lpstr>Accommodations Versus Modifications</vt:lpstr>
      <vt:lpstr>Some Common Acronyms</vt:lpstr>
      <vt:lpstr>Special Education and Discipline</vt:lpstr>
      <vt:lpstr>What are Your Responsibilities?</vt:lpstr>
      <vt:lpstr>Don’t Be Afraid of What Could Go Wrong But Focus On What Could Go Right </vt:lpstr>
      <vt:lpstr>Questions, Comments or Concerns?</vt:lpstr>
    </vt:vector>
  </TitlesOfParts>
  <Company>Beaufort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101:</dc:title>
  <dc:creator>Kimberly Gibbs</dc:creator>
  <cp:lastModifiedBy>Kimberly Gibbs</cp:lastModifiedBy>
  <cp:revision>81</cp:revision>
  <dcterms:created xsi:type="dcterms:W3CDTF">2019-10-18T16:02:38Z</dcterms:created>
  <dcterms:modified xsi:type="dcterms:W3CDTF">2022-08-16T15:55:45Z</dcterms:modified>
</cp:coreProperties>
</file>