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8"/>
  </p:notesMasterIdLst>
  <p:handoutMasterIdLst>
    <p:handoutMasterId r:id="rId19"/>
  </p:handoutMasterIdLst>
  <p:sldIdLst>
    <p:sldId id="256" r:id="rId3"/>
    <p:sldId id="290" r:id="rId4"/>
    <p:sldId id="257" r:id="rId5"/>
    <p:sldId id="259" r:id="rId6"/>
    <p:sldId id="280" r:id="rId7"/>
    <p:sldId id="260" r:id="rId8"/>
    <p:sldId id="288" r:id="rId9"/>
    <p:sldId id="289" r:id="rId10"/>
    <p:sldId id="286" r:id="rId11"/>
    <p:sldId id="267" r:id="rId12"/>
    <p:sldId id="279" r:id="rId13"/>
    <p:sldId id="291" r:id="rId14"/>
    <p:sldId id="292" r:id="rId15"/>
    <p:sldId id="293" r:id="rId16"/>
    <p:sldId id="26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202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Doane" userId="93dd8122-bad7-45e5-9b2f-a825dd6abe99" providerId="ADAL" clId="{A90B7B7D-17CC-415E-8FB3-16FB624401EC}"/>
    <pc:docChg chg="modSld">
      <pc:chgData name="Mark Doane" userId="93dd8122-bad7-45e5-9b2f-a825dd6abe99" providerId="ADAL" clId="{A90B7B7D-17CC-415E-8FB3-16FB624401EC}" dt="2023-08-10T15:55:30.955" v="25" actId="20577"/>
      <pc:docMkLst>
        <pc:docMk/>
      </pc:docMkLst>
      <pc:sldChg chg="modSp mod">
        <pc:chgData name="Mark Doane" userId="93dd8122-bad7-45e5-9b2f-a825dd6abe99" providerId="ADAL" clId="{A90B7B7D-17CC-415E-8FB3-16FB624401EC}" dt="2023-08-10T15:55:30.955" v="25" actId="20577"/>
        <pc:sldMkLst>
          <pc:docMk/>
          <pc:sldMk cId="0" sldId="256"/>
        </pc:sldMkLst>
        <pc:spChg chg="mod">
          <ac:chgData name="Mark Doane" userId="93dd8122-bad7-45e5-9b2f-a825dd6abe99" providerId="ADAL" clId="{A90B7B7D-17CC-415E-8FB3-16FB624401EC}" dt="2023-08-10T15:55:30.955" v="25" actId="20577"/>
          <ac:spMkLst>
            <pc:docMk/>
            <pc:sldMk cId="0" sldId="25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sz="1000"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sz="1000" dirty="0"/>
              <a:t>7/26/2013</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9E4979C-99C8-4621-B70D-A81DF58DF6FD}" type="slidenum">
              <a:rPr lang="en-US" smtClean="0"/>
              <a:pPr/>
              <a:t>‹#›</a:t>
            </a:fld>
            <a:endParaRPr lang="en-US" dirty="0"/>
          </a:p>
        </p:txBody>
      </p:sp>
    </p:spTree>
    <p:extLst>
      <p:ext uri="{BB962C8B-B14F-4D97-AF65-F5344CB8AC3E}">
        <p14:creationId xmlns:p14="http://schemas.microsoft.com/office/powerpoint/2010/main" val="343102633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7/30/2010</a:t>
            </a:r>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1B7ECDD-DCEE-45C7-8B94-9C495A334EDD}" type="slidenum">
              <a:rPr lang="en-US" smtClean="0"/>
              <a:pPr/>
              <a:t>‹#›</a:t>
            </a:fld>
            <a:endParaRPr lang="en-US" dirty="0"/>
          </a:p>
        </p:txBody>
      </p:sp>
    </p:spTree>
    <p:extLst>
      <p:ext uri="{BB962C8B-B14F-4D97-AF65-F5344CB8AC3E}">
        <p14:creationId xmlns:p14="http://schemas.microsoft.com/office/powerpoint/2010/main" val="350560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Header Placeholder 5"/>
          <p:cNvSpPr>
            <a:spLocks noGrp="1"/>
          </p:cNvSpPr>
          <p:nvPr>
            <p:ph type="hdr" sz="quarter" idx="12"/>
          </p:nvPr>
        </p:nvSpPr>
        <p:spPr/>
        <p:txBody>
          <a:bodyPr/>
          <a:lstStyle/>
          <a:p>
            <a:endParaRPr lang="en-US" dirty="0"/>
          </a:p>
        </p:txBody>
      </p:sp>
      <p:sp>
        <p:nvSpPr>
          <p:cNvPr id="7" name="Date Placeholder 6"/>
          <p:cNvSpPr>
            <a:spLocks noGrp="1"/>
          </p:cNvSpPr>
          <p:nvPr>
            <p:ph type="dt" idx="13"/>
          </p:nvPr>
        </p:nvSpPr>
        <p:spPr/>
        <p:txBody>
          <a:bodyPr/>
          <a:lstStyle/>
          <a:p>
            <a:endParaRPr lang="en-US" dirty="0"/>
          </a:p>
        </p:txBody>
      </p:sp>
    </p:spTree>
    <p:extLst>
      <p:ext uri="{BB962C8B-B14F-4D97-AF65-F5344CB8AC3E}">
        <p14:creationId xmlns:p14="http://schemas.microsoft.com/office/powerpoint/2010/main" val="3530239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4205377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643384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endParaRPr lang="en-US" dirty="0"/>
          </a:p>
        </p:txBody>
      </p:sp>
    </p:spTree>
    <p:extLst>
      <p:ext uri="{BB962C8B-B14F-4D97-AF65-F5344CB8AC3E}">
        <p14:creationId xmlns:p14="http://schemas.microsoft.com/office/powerpoint/2010/main" val="1026602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164521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endParaRPr lang="en-US" dirty="0"/>
          </a:p>
        </p:txBody>
      </p:sp>
    </p:spTree>
    <p:extLst>
      <p:ext uri="{BB962C8B-B14F-4D97-AF65-F5344CB8AC3E}">
        <p14:creationId xmlns:p14="http://schemas.microsoft.com/office/powerpoint/2010/main" val="1949412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4185232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753585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4229006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601453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365352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17F7909-1F0D-46E2-AFEC-D04E32361BA4}"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CBFB66-8323-443D-9E13-06DDAB4EB37C}" type="datetimeFigureOut">
              <a:rPr lang="en-US" smtClean="0"/>
              <a:pPr/>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7F7909-1F0D-46E2-AFEC-D04E32361BA4}"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7F7909-1F0D-46E2-AFEC-D04E32361BA4}"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A72B22F-34FC-4822-BF14-75B1F47E9711}" type="datetimeFigureOut">
              <a:rPr lang="en-US" smtClean="0"/>
              <a:pPr/>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7F7909-1F0D-46E2-AFEC-D04E32361BA4}"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a:t>Click icon to add picture</a:t>
            </a:r>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A72B22F-34FC-4822-BF14-75B1F47E9711}" type="datetimeFigureOut">
              <a:rPr lang="en-US" smtClean="0"/>
              <a:pPr/>
              <a:t>8/10/2023</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17F7909-1F0D-46E2-AFEC-D04E32361BA4}"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BFB66-8323-443D-9E13-06DDAB4EB37C}" type="datetimeFigureOut">
              <a:rPr lang="en-US" smtClean="0"/>
              <a:pPr/>
              <a:t>8/10/2023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C1D80-CD5F-4972-BD96-CAC7D840DC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eaufort.k12.nc.us/departments/human-resources/beginning-teacher-suppor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3627" y="609600"/>
            <a:ext cx="8229600" cy="2514600"/>
          </a:xfrm>
        </p:spPr>
        <p:txBody>
          <a:bodyPr>
            <a:normAutofit/>
          </a:bodyPr>
          <a:lstStyle/>
          <a:p>
            <a:pPr algn="ctr"/>
            <a:r>
              <a:rPr lang="en-US" dirty="0"/>
              <a:t>Beginning Teacher Support </a:t>
            </a:r>
            <a:br>
              <a:rPr lang="en-US" dirty="0"/>
            </a:br>
            <a:br>
              <a:rPr lang="en-US" dirty="0"/>
            </a:br>
            <a:r>
              <a:rPr lang="en-US" sz="3600" dirty="0"/>
              <a:t>Beaufort County Schools</a:t>
            </a:r>
            <a:endParaRPr lang="en-US" dirty="0"/>
          </a:p>
        </p:txBody>
      </p:sp>
      <p:cxnSp>
        <p:nvCxnSpPr>
          <p:cNvPr id="4" name="Straight Connector 3"/>
          <p:cNvCxnSpPr/>
          <p:nvPr/>
        </p:nvCxnSpPr>
        <p:spPr>
          <a:xfrm>
            <a:off x="1371600" y="35052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385677" y="3657600"/>
            <a:ext cx="7605923" cy="1938992"/>
          </a:xfrm>
          <a:prstGeom prst="rect">
            <a:avLst/>
          </a:prstGeom>
          <a:noFill/>
        </p:spPr>
        <p:txBody>
          <a:bodyPr wrap="square" rtlCol="0">
            <a:spAutoFit/>
          </a:bodyPr>
          <a:lstStyle/>
          <a:p>
            <a:r>
              <a:rPr lang="en-US" sz="2400" dirty="0"/>
              <a:t>Mark Doane-Assistant Superintendent</a:t>
            </a:r>
          </a:p>
          <a:p>
            <a:endParaRPr lang="en-US" sz="2400" dirty="0"/>
          </a:p>
          <a:p>
            <a:r>
              <a:rPr lang="en-US" sz="2400" dirty="0"/>
              <a:t>Cindy Apple-HR/Licensure Specialist</a:t>
            </a:r>
          </a:p>
          <a:p>
            <a:endParaRPr lang="en-US" sz="2400" dirty="0"/>
          </a:p>
          <a:p>
            <a:r>
              <a:rPr lang="en-US" sz="2400"/>
              <a:t>Mary Godley-Benefits </a:t>
            </a:r>
            <a:r>
              <a:rPr lang="en-US" sz="2400" dirty="0"/>
              <a:t>Specialist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652" y="228600"/>
            <a:ext cx="8153400" cy="1143000"/>
          </a:xfrm>
        </p:spPr>
        <p:txBody>
          <a:bodyPr>
            <a:normAutofit/>
          </a:bodyPr>
          <a:lstStyle/>
          <a:p>
            <a:pPr algn="ctr"/>
            <a:r>
              <a:rPr lang="en-US" sz="3300" dirty="0"/>
              <a:t>Mentor Assignments/BT Support Timetable/</a:t>
            </a:r>
            <a:br>
              <a:rPr lang="en-US" sz="3300" dirty="0"/>
            </a:br>
            <a:r>
              <a:rPr lang="en-US" sz="3300" dirty="0"/>
              <a:t>Licensure Conversion</a:t>
            </a:r>
          </a:p>
        </p:txBody>
      </p:sp>
      <p:sp>
        <p:nvSpPr>
          <p:cNvPr id="3" name="Content Placeholder 2"/>
          <p:cNvSpPr>
            <a:spLocks noGrp="1"/>
          </p:cNvSpPr>
          <p:nvPr>
            <p:ph idx="1"/>
          </p:nvPr>
        </p:nvSpPr>
        <p:spPr>
          <a:xfrm>
            <a:off x="1324001" y="1324128"/>
            <a:ext cx="7498080" cy="4800600"/>
          </a:xfrm>
        </p:spPr>
        <p:txBody>
          <a:bodyPr>
            <a:normAutofit/>
          </a:bodyPr>
          <a:lstStyle/>
          <a:p>
            <a:pPr lvl="2"/>
            <a:r>
              <a:rPr lang="en-US" sz="3200" dirty="0"/>
              <a:t>BCS Mentor Support &amp; Buddy Teachers; Grade Level &amp; District Support</a:t>
            </a:r>
          </a:p>
          <a:p>
            <a:pPr lvl="2"/>
            <a:r>
              <a:rPr lang="en-US" sz="3200" dirty="0"/>
              <a:t>BT Support Program -three years </a:t>
            </a:r>
          </a:p>
          <a:p>
            <a:pPr lvl="2"/>
            <a:r>
              <a:rPr lang="en-US" sz="3200" dirty="0"/>
              <a:t>Initial Provisional License converts to Continuing License after successful teaching experience and completion of the BT Support Program</a:t>
            </a:r>
          </a:p>
        </p:txBody>
      </p:sp>
      <p:cxnSp>
        <p:nvCxnSpPr>
          <p:cNvPr id="4" name="Straight Connector 3"/>
          <p:cNvCxnSpPr/>
          <p:nvPr/>
        </p:nvCxnSpPr>
        <p:spPr>
          <a:xfrm>
            <a:off x="1263041" y="12954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143000"/>
          </a:xfrm>
        </p:spPr>
        <p:txBody>
          <a:bodyPr>
            <a:normAutofit/>
          </a:bodyPr>
          <a:lstStyle/>
          <a:p>
            <a:pPr algn="ctr"/>
            <a:r>
              <a:rPr lang="en-US" sz="4000" dirty="0"/>
              <a:t>Ongoing Beginning Teacher Support</a:t>
            </a:r>
          </a:p>
        </p:txBody>
      </p:sp>
      <p:sp>
        <p:nvSpPr>
          <p:cNvPr id="3" name="Content Placeholder 2"/>
          <p:cNvSpPr>
            <a:spLocks noGrp="1"/>
          </p:cNvSpPr>
          <p:nvPr>
            <p:ph idx="1"/>
          </p:nvPr>
        </p:nvSpPr>
        <p:spPr>
          <a:xfrm>
            <a:off x="1275567" y="1600200"/>
            <a:ext cx="7670313" cy="5029200"/>
          </a:xfrm>
        </p:spPr>
        <p:txBody>
          <a:bodyPr>
            <a:normAutofit/>
          </a:bodyPr>
          <a:lstStyle/>
          <a:p>
            <a:r>
              <a:rPr lang="en-US" dirty="0"/>
              <a:t>District-wide support from various departments (Curriculum, HR, Accountability, EC, ESL, etc.)</a:t>
            </a:r>
          </a:p>
          <a:p>
            <a:r>
              <a:rPr lang="en-US" dirty="0"/>
              <a:t>BT meetings held during the year to offer targeted professional development</a:t>
            </a:r>
          </a:p>
          <a:p>
            <a:r>
              <a:rPr lang="en-US" dirty="0"/>
              <a:t>BT Newsletter monthly</a:t>
            </a:r>
          </a:p>
          <a:p>
            <a:r>
              <a:rPr lang="en-US" dirty="0"/>
              <a:t>Mentors for BTs</a:t>
            </a:r>
          </a:p>
          <a:p>
            <a:r>
              <a:rPr lang="en-US" dirty="0"/>
              <a:t>BCS Beginning Teacher Webpage</a:t>
            </a:r>
          </a:p>
          <a:p>
            <a:pPr lvl="1">
              <a:buNone/>
            </a:pPr>
            <a:endParaRPr lang="en-US" u="sng" dirty="0"/>
          </a:p>
        </p:txBody>
      </p:sp>
      <p:cxnSp>
        <p:nvCxnSpPr>
          <p:cNvPr id="4" name="Straight Connector 3"/>
          <p:cNvCxnSpPr/>
          <p:nvPr/>
        </p:nvCxnSpPr>
        <p:spPr>
          <a:xfrm>
            <a:off x="1275567" y="14478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821362"/>
          </a:xfrm>
        </p:spPr>
        <p:txBody>
          <a:bodyPr/>
          <a:lstStyle/>
          <a:p>
            <a:pPr algn="ctr"/>
            <a:r>
              <a:rPr lang="en-US" dirty="0"/>
              <a:t>Beginning Teacher Website</a:t>
            </a:r>
            <a:br>
              <a:rPr lang="en-US" dirty="0"/>
            </a:br>
            <a:r>
              <a:rPr lang="en-US" dirty="0">
                <a:hlinkClick r:id="rId2"/>
              </a:rPr>
              <a:t>https://www.beaufort.k12.nc.us/departments/human-resources/beginning-teacher-support</a:t>
            </a:r>
            <a:endParaRPr lang="en-US" dirty="0"/>
          </a:p>
        </p:txBody>
      </p:sp>
    </p:spTree>
    <p:extLst>
      <p:ext uri="{BB962C8B-B14F-4D97-AF65-F5344CB8AC3E}">
        <p14:creationId xmlns:p14="http://schemas.microsoft.com/office/powerpoint/2010/main" val="3089231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906962"/>
          </a:xfrm>
        </p:spPr>
        <p:txBody>
          <a:bodyPr/>
          <a:lstStyle/>
          <a:p>
            <a:pPr algn="ctr"/>
            <a:r>
              <a:rPr lang="en-US" dirty="0"/>
              <a:t>Professionalism Checklist</a:t>
            </a:r>
          </a:p>
        </p:txBody>
      </p:sp>
    </p:spTree>
    <p:extLst>
      <p:ext uri="{BB962C8B-B14F-4D97-AF65-F5344CB8AC3E}">
        <p14:creationId xmlns:p14="http://schemas.microsoft.com/office/powerpoint/2010/main" val="2383626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7498080" cy="6583362"/>
          </a:xfrm>
        </p:spPr>
        <p:txBody>
          <a:bodyPr>
            <a:normAutofit fontScale="90000"/>
          </a:bodyPr>
          <a:lstStyle/>
          <a:p>
            <a:pPr algn="ctr"/>
            <a:br>
              <a:rPr lang="en-US" sz="4000" dirty="0"/>
            </a:br>
            <a:r>
              <a:rPr lang="en-US" sz="4000" dirty="0"/>
              <a:t>RELATIONSHIPS</a:t>
            </a:r>
            <a:br>
              <a:rPr lang="en-US" sz="4000" dirty="0"/>
            </a:br>
            <a:br>
              <a:rPr lang="en-US" sz="4000" dirty="0"/>
            </a:br>
            <a:r>
              <a:rPr lang="en-US" sz="4000" dirty="0"/>
              <a:t>CLASSROOM MANAGEMENT</a:t>
            </a:r>
            <a:br>
              <a:rPr lang="en-US" sz="4000" dirty="0"/>
            </a:br>
            <a:br>
              <a:rPr lang="en-US" sz="4000" dirty="0"/>
            </a:br>
            <a:r>
              <a:rPr lang="en-US" sz="4000" dirty="0"/>
              <a:t>DIFFERENTIATION</a:t>
            </a:r>
            <a:br>
              <a:rPr lang="en-US" sz="4000" dirty="0"/>
            </a:br>
            <a:br>
              <a:rPr lang="en-US" sz="4000" dirty="0"/>
            </a:br>
            <a:r>
              <a:rPr lang="en-US" sz="4000" dirty="0"/>
              <a:t>STUDENT DATA/ASSESSMENTS</a:t>
            </a:r>
            <a:br>
              <a:rPr lang="en-US" sz="4000" dirty="0"/>
            </a:br>
            <a:br>
              <a:rPr lang="en-US" sz="4000" dirty="0"/>
            </a:br>
            <a:r>
              <a:rPr lang="en-US" sz="4000" dirty="0"/>
              <a:t>PLANS / CONTENT / RIGOR</a:t>
            </a:r>
            <a:br>
              <a:rPr lang="en-US" sz="4000" dirty="0"/>
            </a:br>
            <a:br>
              <a:rPr lang="en-US" sz="4000" dirty="0"/>
            </a:br>
            <a:r>
              <a:rPr lang="en-US" sz="4000" dirty="0"/>
              <a:t>FACILITATE LEARNING</a:t>
            </a:r>
            <a:br>
              <a:rPr lang="en-US" sz="4000" dirty="0"/>
            </a:br>
            <a:br>
              <a:rPr lang="en-US" sz="4000" dirty="0"/>
            </a:br>
            <a:br>
              <a:rPr lang="en-US" dirty="0"/>
            </a:br>
            <a:br>
              <a:rPr lang="en-US" dirty="0"/>
            </a:br>
            <a:endParaRPr lang="en-US" dirty="0"/>
          </a:p>
        </p:txBody>
      </p:sp>
    </p:spTree>
    <p:extLst>
      <p:ext uri="{BB962C8B-B14F-4D97-AF65-F5344CB8AC3E}">
        <p14:creationId xmlns:p14="http://schemas.microsoft.com/office/powerpoint/2010/main" val="3175722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normAutofit/>
          </a:bodyPr>
          <a:lstStyle/>
          <a:p>
            <a:pPr algn="ctr"/>
            <a:r>
              <a:rPr lang="en-US" dirty="0"/>
              <a:t>Conclusion</a:t>
            </a:r>
          </a:p>
        </p:txBody>
      </p:sp>
      <p:sp>
        <p:nvSpPr>
          <p:cNvPr id="3" name="Content Placeholder 2"/>
          <p:cNvSpPr>
            <a:spLocks noGrp="1"/>
          </p:cNvSpPr>
          <p:nvPr>
            <p:ph idx="1"/>
          </p:nvPr>
        </p:nvSpPr>
        <p:spPr>
          <a:xfrm>
            <a:off x="1371600" y="1905000"/>
            <a:ext cx="7498080" cy="5105400"/>
          </a:xfrm>
        </p:spPr>
        <p:txBody>
          <a:bodyPr>
            <a:normAutofit/>
          </a:bodyPr>
          <a:lstStyle/>
          <a:p>
            <a:pPr>
              <a:buNone/>
            </a:pPr>
            <a:r>
              <a:rPr lang="en-US" dirty="0"/>
              <a:t> </a:t>
            </a:r>
          </a:p>
        </p:txBody>
      </p:sp>
      <p:cxnSp>
        <p:nvCxnSpPr>
          <p:cNvPr id="4" name="Straight Connector 3"/>
          <p:cNvCxnSpPr/>
          <p:nvPr/>
        </p:nvCxnSpPr>
        <p:spPr>
          <a:xfrm>
            <a:off x="1295400" y="8382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143000" y="856357"/>
            <a:ext cx="3962399" cy="5016758"/>
          </a:xfrm>
          <a:prstGeom prst="rect">
            <a:avLst/>
          </a:prstGeom>
          <a:noFill/>
        </p:spPr>
        <p:txBody>
          <a:bodyPr wrap="square" rtlCol="0">
            <a:spAutoFit/>
          </a:bodyPr>
          <a:lstStyle/>
          <a:p>
            <a:r>
              <a:rPr lang="en-US" sz="3200" dirty="0"/>
              <a:t>You are not alone!</a:t>
            </a:r>
          </a:p>
          <a:p>
            <a:endParaRPr lang="en-US" sz="3200" dirty="0"/>
          </a:p>
          <a:p>
            <a:r>
              <a:rPr lang="en-US" sz="3200" dirty="0"/>
              <a:t>Ask questions!</a:t>
            </a:r>
          </a:p>
          <a:p>
            <a:endParaRPr lang="en-US" sz="3200" dirty="0"/>
          </a:p>
          <a:p>
            <a:r>
              <a:rPr lang="en-US" sz="3200" dirty="0"/>
              <a:t>Ask for help!</a:t>
            </a:r>
          </a:p>
          <a:p>
            <a:endParaRPr lang="en-US" sz="3200" dirty="0"/>
          </a:p>
          <a:p>
            <a:r>
              <a:rPr lang="en-US" sz="3200" dirty="0"/>
              <a:t>Keep a great </a:t>
            </a:r>
          </a:p>
          <a:p>
            <a:r>
              <a:rPr lang="en-US" sz="3200" dirty="0"/>
              <a:t>attitude!</a:t>
            </a:r>
          </a:p>
          <a:p>
            <a:endParaRPr lang="en-US" sz="3200" dirty="0"/>
          </a:p>
          <a:p>
            <a:r>
              <a:rPr lang="en-US" sz="3200" dirty="0"/>
              <a:t>Place students first!</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1295400"/>
            <a:ext cx="4572000" cy="378047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762000"/>
            <a:ext cx="7498080" cy="4800600"/>
          </a:xfrm>
        </p:spPr>
        <p:txBody>
          <a:bodyPr>
            <a:normAutofit/>
          </a:bodyPr>
          <a:lstStyle/>
          <a:p>
            <a:pPr marL="82296" indent="0">
              <a:buNone/>
            </a:pPr>
            <a:r>
              <a:rPr lang="en-US" sz="4800" dirty="0"/>
              <a:t>“The mediocre teacher tells. The good teacher explains. The superior teacher demonstrates. </a:t>
            </a:r>
          </a:p>
          <a:p>
            <a:pPr marL="82296" indent="0">
              <a:buNone/>
            </a:pPr>
            <a:r>
              <a:rPr lang="en-US" sz="4800" dirty="0"/>
              <a:t>The great teacher inspires.” </a:t>
            </a:r>
          </a:p>
          <a:p>
            <a:pPr marL="82296" indent="0">
              <a:buNone/>
            </a:pPr>
            <a:r>
              <a:rPr lang="en-US" sz="4800" dirty="0"/>
              <a:t>-William Ward</a:t>
            </a:r>
          </a:p>
        </p:txBody>
      </p:sp>
    </p:spTree>
    <p:extLst>
      <p:ext uri="{BB962C8B-B14F-4D97-AF65-F5344CB8AC3E}">
        <p14:creationId xmlns:p14="http://schemas.microsoft.com/office/powerpoint/2010/main" val="20651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25045" y="381000"/>
            <a:ext cx="8123130" cy="5632311"/>
          </a:xfrm>
          <a:prstGeom prst="rect">
            <a:avLst/>
          </a:prstGeom>
          <a:noFill/>
        </p:spPr>
        <p:txBody>
          <a:bodyPr wrap="square" rtlCol="0">
            <a:spAutoFit/>
          </a:bodyPr>
          <a:lstStyle/>
          <a:p>
            <a:r>
              <a:rPr lang="en-US" sz="2400" dirty="0"/>
              <a:t>“The longer I live, the more I realize the impact of attitude on life.   Attitude, to me, is more important than facts. It is more important than the past, than education, than money, than circumstances, than failures, than successes, than what other people think or say or do. It is more important than appearance, giftedness or skill. It will make or break a company...a church....a home.   The remarkable thing is we have a choice every day regarding the attitude we will embrace for that day.   We cannot change our past...we cannot change the fact that people will act in a certain way.   We cannot change the inevitable.  The only thing we can do is play on the one string we have, and that is our attitude...I am convinced that life is 10% what happens to me and 90% how I react to it. And so it is with you...we are in charge of our attitudes.” </a:t>
            </a:r>
            <a:br>
              <a:rPr lang="en-US" sz="2400" dirty="0"/>
            </a:br>
            <a:r>
              <a:rPr lang="en-US" sz="2400" dirty="0"/>
              <a:t>― </a:t>
            </a:r>
            <a:r>
              <a:rPr lang="en-US" sz="2400" b="1" dirty="0">
                <a:solidFill>
                  <a:srgbClr val="002060"/>
                </a:solidFill>
              </a:rPr>
              <a:t>Charles R. Swindoll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
            <a:ext cx="8077200" cy="1143000"/>
          </a:xfrm>
        </p:spPr>
        <p:txBody>
          <a:bodyPr>
            <a:normAutofit/>
          </a:bodyPr>
          <a:lstStyle/>
          <a:p>
            <a:pPr algn="ctr"/>
            <a:r>
              <a:rPr lang="en-US" sz="4000" dirty="0"/>
              <a:t>Goals of Beginning Teacher Induction</a:t>
            </a:r>
          </a:p>
        </p:txBody>
      </p:sp>
      <p:sp>
        <p:nvSpPr>
          <p:cNvPr id="3" name="Content Placeholder 2"/>
          <p:cNvSpPr>
            <a:spLocks noGrp="1"/>
          </p:cNvSpPr>
          <p:nvPr>
            <p:ph idx="1"/>
          </p:nvPr>
        </p:nvSpPr>
        <p:spPr>
          <a:xfrm>
            <a:off x="1257613" y="1676400"/>
            <a:ext cx="7650480" cy="5410200"/>
          </a:xfrm>
        </p:spPr>
        <p:txBody>
          <a:bodyPr>
            <a:normAutofit/>
          </a:bodyPr>
          <a:lstStyle/>
          <a:p>
            <a:pPr lvl="1"/>
            <a:r>
              <a:rPr lang="en-US" sz="3200" dirty="0"/>
              <a:t>Acclimate first-year teachers to BCS prior to school year</a:t>
            </a:r>
          </a:p>
          <a:p>
            <a:pPr lvl="1"/>
            <a:r>
              <a:rPr lang="en-US" sz="3200" dirty="0"/>
              <a:t>Provide a “toolkit” to assist in a new role</a:t>
            </a:r>
          </a:p>
          <a:p>
            <a:pPr lvl="1"/>
            <a:r>
              <a:rPr lang="en-US" sz="3200" dirty="0"/>
              <a:t>Familiarize teachers with the NC  Professional Teacher Standards and NC Teacher Evaluation process</a:t>
            </a:r>
          </a:p>
          <a:p>
            <a:pPr lvl="1"/>
            <a:r>
              <a:rPr lang="en-US" sz="3200" dirty="0"/>
              <a:t>Build relationships with colleagues and support personnel</a:t>
            </a:r>
          </a:p>
          <a:p>
            <a:pPr lvl="1">
              <a:buNone/>
            </a:pPr>
            <a:endParaRPr lang="en-US" dirty="0"/>
          </a:p>
          <a:p>
            <a:pPr lvl="1"/>
            <a:endParaRPr lang="en-US" dirty="0"/>
          </a:p>
        </p:txBody>
      </p:sp>
      <p:cxnSp>
        <p:nvCxnSpPr>
          <p:cNvPr id="4" name="Straight Connector 3"/>
          <p:cNvCxnSpPr/>
          <p:nvPr/>
        </p:nvCxnSpPr>
        <p:spPr>
          <a:xfrm>
            <a:off x="1295400" y="14478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143000"/>
          </a:xfrm>
        </p:spPr>
        <p:txBody>
          <a:bodyPr>
            <a:normAutofit fontScale="90000"/>
          </a:bodyPr>
          <a:lstStyle/>
          <a:p>
            <a:pPr algn="ctr"/>
            <a:r>
              <a:rPr lang="en-US" sz="4000" dirty="0"/>
              <a:t>NC Policies for BT Support Program (TCED-016)</a:t>
            </a:r>
          </a:p>
        </p:txBody>
      </p:sp>
      <p:sp>
        <p:nvSpPr>
          <p:cNvPr id="3" name="Content Placeholder 2"/>
          <p:cNvSpPr>
            <a:spLocks noGrp="1"/>
          </p:cNvSpPr>
          <p:nvPr>
            <p:ph idx="1"/>
          </p:nvPr>
        </p:nvSpPr>
        <p:spPr>
          <a:xfrm>
            <a:off x="1325880" y="1524000"/>
            <a:ext cx="7559040" cy="5447234"/>
          </a:xfrm>
        </p:spPr>
        <p:txBody>
          <a:bodyPr>
            <a:normAutofit/>
          </a:bodyPr>
          <a:lstStyle/>
          <a:p>
            <a:pPr lvl="1"/>
            <a:r>
              <a:rPr lang="en-US" dirty="0"/>
              <a:t>Induction requirement</a:t>
            </a:r>
          </a:p>
          <a:p>
            <a:pPr lvl="1"/>
            <a:r>
              <a:rPr lang="en-US" dirty="0"/>
              <a:t>Assignment/experience requirements</a:t>
            </a:r>
          </a:p>
          <a:p>
            <a:pPr lvl="1"/>
            <a:r>
              <a:rPr lang="en-US" dirty="0"/>
              <a:t>BT Professional Development Plan</a:t>
            </a:r>
          </a:p>
          <a:p>
            <a:pPr lvl="1"/>
            <a:r>
              <a:rPr lang="en-US" dirty="0"/>
              <a:t>Optimum working conditions for BTs</a:t>
            </a:r>
          </a:p>
          <a:p>
            <a:pPr lvl="1"/>
            <a:r>
              <a:rPr lang="en-US" dirty="0"/>
              <a:t>Orientation</a:t>
            </a:r>
          </a:p>
          <a:p>
            <a:pPr lvl="1"/>
            <a:r>
              <a:rPr lang="en-US" dirty="0"/>
              <a:t>Mentor assignment/guidelines for selection</a:t>
            </a:r>
          </a:p>
          <a:p>
            <a:pPr lvl="1"/>
            <a:r>
              <a:rPr lang="en-US" dirty="0"/>
              <a:t>Mentor training</a:t>
            </a:r>
          </a:p>
          <a:p>
            <a:pPr lvl="1"/>
            <a:r>
              <a:rPr lang="en-US" dirty="0"/>
              <a:t>BT Support timetable </a:t>
            </a:r>
          </a:p>
          <a:p>
            <a:pPr lvl="1"/>
            <a:r>
              <a:rPr lang="en-US" dirty="0"/>
              <a:t>Licensure Conversion process</a:t>
            </a:r>
          </a:p>
          <a:p>
            <a:pPr lvl="1"/>
            <a:r>
              <a:rPr lang="en-US" dirty="0"/>
              <a:t>Observations/evaluations</a:t>
            </a:r>
          </a:p>
          <a:p>
            <a:pPr lvl="1"/>
            <a:endParaRPr lang="en-US" dirty="0"/>
          </a:p>
          <a:p>
            <a:endParaRPr lang="en-US" dirty="0"/>
          </a:p>
          <a:p>
            <a:pPr lvl="1">
              <a:buNone/>
            </a:pPr>
            <a:endParaRPr lang="en-US" u="sng" dirty="0"/>
          </a:p>
        </p:txBody>
      </p:sp>
      <p:cxnSp>
        <p:nvCxnSpPr>
          <p:cNvPr id="4" name="Straight Connector 3"/>
          <p:cNvCxnSpPr/>
          <p:nvPr/>
        </p:nvCxnSpPr>
        <p:spPr>
          <a:xfrm>
            <a:off x="1267216" y="14478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084" y="304800"/>
            <a:ext cx="8153400" cy="1143000"/>
          </a:xfrm>
        </p:spPr>
        <p:txBody>
          <a:bodyPr>
            <a:normAutofit fontScale="90000"/>
          </a:bodyPr>
          <a:lstStyle/>
          <a:p>
            <a:pPr algn="ctr"/>
            <a:r>
              <a:rPr lang="en-US" sz="3300" dirty="0"/>
              <a:t>Induction &amp;</a:t>
            </a:r>
            <a:br>
              <a:rPr lang="en-US" sz="3300" dirty="0"/>
            </a:br>
            <a:r>
              <a:rPr lang="en-US" sz="3300" dirty="0"/>
              <a:t>Assignment/Experience Requirement</a:t>
            </a:r>
            <a:br>
              <a:rPr lang="en-US" sz="3300" dirty="0"/>
            </a:br>
            <a:endParaRPr lang="en-US" sz="3300" dirty="0"/>
          </a:p>
        </p:txBody>
      </p:sp>
      <p:sp>
        <p:nvSpPr>
          <p:cNvPr id="3" name="Content Placeholder 2"/>
          <p:cNvSpPr>
            <a:spLocks noGrp="1"/>
          </p:cNvSpPr>
          <p:nvPr>
            <p:ph idx="1"/>
          </p:nvPr>
        </p:nvSpPr>
        <p:spPr>
          <a:xfrm>
            <a:off x="1318260" y="914400"/>
            <a:ext cx="7574280" cy="5105400"/>
          </a:xfrm>
        </p:spPr>
        <p:txBody>
          <a:bodyPr>
            <a:normAutofit lnSpcReduction="10000"/>
          </a:bodyPr>
          <a:lstStyle/>
          <a:p>
            <a:pPr lvl="2">
              <a:buNone/>
            </a:pPr>
            <a:endParaRPr lang="en-US" dirty="0"/>
          </a:p>
          <a:p>
            <a:pPr lvl="2"/>
            <a:r>
              <a:rPr lang="en-US" sz="2800" dirty="0"/>
              <a:t>Initial Professional License issued by the state to teachers with fewer than 3 years of teaching experience</a:t>
            </a:r>
          </a:p>
          <a:p>
            <a:pPr lvl="2"/>
            <a:r>
              <a:rPr lang="en-US" sz="2800" dirty="0"/>
              <a:t>Offer ongoing support to teachers within their first three years of teaching-provided by district, school and mentor</a:t>
            </a:r>
          </a:p>
          <a:p>
            <a:pPr lvl="2"/>
            <a:r>
              <a:rPr lang="en-US" sz="2800" dirty="0"/>
              <a:t>Beginning Teachers will be assigned in their area of licensure</a:t>
            </a:r>
          </a:p>
          <a:p>
            <a:pPr lvl="2"/>
            <a:r>
              <a:rPr lang="en-US" sz="2800" dirty="0"/>
              <a:t>Three years of teaching experience are required to complete the BT Support Program</a:t>
            </a:r>
          </a:p>
          <a:p>
            <a:pPr lvl="2"/>
            <a:endParaRPr lang="en-US" sz="2800" dirty="0"/>
          </a:p>
          <a:p>
            <a:pPr lvl="2"/>
            <a:endParaRPr lang="en-US" sz="2800" dirty="0"/>
          </a:p>
          <a:p>
            <a:pPr lvl="2"/>
            <a:endParaRPr lang="en-US" dirty="0"/>
          </a:p>
          <a:p>
            <a:pPr lvl="2">
              <a:buNone/>
            </a:pPr>
            <a:endParaRPr lang="en-US" dirty="0"/>
          </a:p>
          <a:p>
            <a:pPr lvl="2"/>
            <a:endParaRPr lang="en-US" dirty="0"/>
          </a:p>
          <a:p>
            <a:pPr marL="658368" lvl="2" indent="0">
              <a:buNone/>
            </a:pPr>
            <a:endParaRPr lang="en-US" dirty="0"/>
          </a:p>
          <a:p>
            <a:endParaRPr lang="en-US" dirty="0"/>
          </a:p>
        </p:txBody>
      </p:sp>
      <p:cxnSp>
        <p:nvCxnSpPr>
          <p:cNvPr id="4" name="Straight Connector 3"/>
          <p:cNvCxnSpPr/>
          <p:nvPr/>
        </p:nvCxnSpPr>
        <p:spPr>
          <a:xfrm>
            <a:off x="1295400" y="12954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rmAutofit/>
          </a:bodyPr>
          <a:lstStyle/>
          <a:p>
            <a:pPr algn="ctr"/>
            <a:r>
              <a:rPr lang="en-US" sz="3300" dirty="0"/>
              <a:t>Optimum Working Conditions</a:t>
            </a:r>
          </a:p>
        </p:txBody>
      </p:sp>
      <p:sp>
        <p:nvSpPr>
          <p:cNvPr id="3" name="Content Placeholder 2"/>
          <p:cNvSpPr>
            <a:spLocks noGrp="1"/>
          </p:cNvSpPr>
          <p:nvPr>
            <p:ph idx="1"/>
          </p:nvPr>
        </p:nvSpPr>
        <p:spPr>
          <a:xfrm>
            <a:off x="1371600" y="1371600"/>
            <a:ext cx="7574280" cy="5105400"/>
          </a:xfrm>
        </p:spPr>
        <p:txBody>
          <a:bodyPr>
            <a:normAutofit fontScale="92500"/>
          </a:bodyPr>
          <a:lstStyle/>
          <a:p>
            <a:pPr lvl="2">
              <a:buNone/>
            </a:pPr>
            <a:endParaRPr lang="en-US" dirty="0"/>
          </a:p>
          <a:p>
            <a:pPr lvl="2"/>
            <a:r>
              <a:rPr lang="en-US" sz="3200" dirty="0"/>
              <a:t>To ensure that BTs have the opportunity to develop into capable teachers, the following are strongly recommended:</a:t>
            </a:r>
          </a:p>
          <a:p>
            <a:pPr marL="658368" lvl="2" indent="0">
              <a:buNone/>
            </a:pPr>
            <a:r>
              <a:rPr lang="en-US" sz="3200" dirty="0"/>
              <a:t>Mentor support</a:t>
            </a:r>
          </a:p>
          <a:p>
            <a:pPr marL="658368" lvl="2" indent="0">
              <a:buNone/>
            </a:pPr>
            <a:r>
              <a:rPr lang="en-US" sz="3200" dirty="0"/>
              <a:t>Induction that details expectations</a:t>
            </a:r>
          </a:p>
          <a:p>
            <a:pPr marL="658368" lvl="2" indent="0">
              <a:buNone/>
            </a:pPr>
            <a:r>
              <a:rPr lang="en-US" sz="3200" dirty="0"/>
              <a:t>Limited class preparations</a:t>
            </a:r>
          </a:p>
          <a:p>
            <a:pPr marL="658368" lvl="2" indent="0">
              <a:buNone/>
            </a:pPr>
            <a:r>
              <a:rPr lang="en-US" sz="3200" dirty="0"/>
              <a:t>Limited non-instructional duties</a:t>
            </a:r>
          </a:p>
          <a:p>
            <a:pPr marL="658368" lvl="2" indent="0">
              <a:buNone/>
            </a:pPr>
            <a:r>
              <a:rPr lang="en-US" sz="3200" dirty="0"/>
              <a:t>***No extra-curricular assignments unless requested in writing by the BT</a:t>
            </a:r>
            <a:endParaRPr lang="en-US" dirty="0"/>
          </a:p>
          <a:p>
            <a:pPr lvl="2"/>
            <a:endParaRPr lang="en-US" dirty="0"/>
          </a:p>
          <a:p>
            <a:pPr marL="658368" lvl="2" indent="0">
              <a:buNone/>
            </a:pPr>
            <a:endParaRPr lang="en-US" dirty="0"/>
          </a:p>
          <a:p>
            <a:endParaRPr lang="en-US" dirty="0"/>
          </a:p>
        </p:txBody>
      </p:sp>
      <p:cxnSp>
        <p:nvCxnSpPr>
          <p:cNvPr id="4" name="Straight Connector 3"/>
          <p:cNvCxnSpPr/>
          <p:nvPr/>
        </p:nvCxnSpPr>
        <p:spPr>
          <a:xfrm>
            <a:off x="1371600" y="15240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33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205" y="-228600"/>
            <a:ext cx="8153400" cy="1143000"/>
          </a:xfrm>
        </p:spPr>
        <p:txBody>
          <a:bodyPr>
            <a:normAutofit/>
          </a:bodyPr>
          <a:lstStyle/>
          <a:p>
            <a:pPr algn="ctr"/>
            <a:r>
              <a:rPr lang="en-US" sz="3300" dirty="0"/>
              <a:t>Orientation</a:t>
            </a:r>
          </a:p>
        </p:txBody>
      </p:sp>
      <p:sp>
        <p:nvSpPr>
          <p:cNvPr id="3" name="Content Placeholder 2"/>
          <p:cNvSpPr>
            <a:spLocks noGrp="1"/>
          </p:cNvSpPr>
          <p:nvPr>
            <p:ph idx="1"/>
          </p:nvPr>
        </p:nvSpPr>
        <p:spPr>
          <a:xfrm>
            <a:off x="1348636" y="381000"/>
            <a:ext cx="7620000" cy="5943600"/>
          </a:xfrm>
        </p:spPr>
        <p:txBody>
          <a:bodyPr>
            <a:normAutofit/>
          </a:bodyPr>
          <a:lstStyle/>
          <a:p>
            <a:pPr lvl="2">
              <a:buNone/>
            </a:pPr>
            <a:endParaRPr lang="en-US" dirty="0"/>
          </a:p>
          <a:p>
            <a:pPr lvl="2"/>
            <a:r>
              <a:rPr lang="en-US" sz="3200" dirty="0"/>
              <a:t>BTs should be provided an orientation that is conducted prior to the arrival of students that includes</a:t>
            </a:r>
          </a:p>
          <a:p>
            <a:pPr marL="658368" lvl="2" indent="0">
              <a:buNone/>
            </a:pPr>
            <a:r>
              <a:rPr lang="en-US" sz="3200" dirty="0"/>
              <a:t>Overview of school district policies/procedures</a:t>
            </a:r>
          </a:p>
          <a:p>
            <a:pPr marL="658368" lvl="2" indent="0">
              <a:buNone/>
            </a:pPr>
            <a:r>
              <a:rPr lang="en-US" sz="3200" dirty="0"/>
              <a:t>NC Standard Course of Study/Curriculum Goals</a:t>
            </a:r>
          </a:p>
          <a:p>
            <a:pPr marL="658368" lvl="2" indent="0">
              <a:buNone/>
            </a:pPr>
            <a:r>
              <a:rPr lang="en-US" sz="3200" dirty="0"/>
              <a:t>State Licensure Requirements</a:t>
            </a:r>
          </a:p>
          <a:p>
            <a:pPr marL="658368" lvl="2" indent="0">
              <a:buNone/>
            </a:pPr>
            <a:r>
              <a:rPr lang="en-US" sz="3200" dirty="0"/>
              <a:t>Teacher Evaluation Process</a:t>
            </a:r>
          </a:p>
          <a:p>
            <a:pPr marL="658368" lvl="2" indent="0">
              <a:buNone/>
            </a:pPr>
            <a:endParaRPr lang="en-US" dirty="0"/>
          </a:p>
          <a:p>
            <a:pPr lvl="2"/>
            <a:endParaRPr lang="en-US" dirty="0"/>
          </a:p>
          <a:p>
            <a:pPr marL="658368" lvl="2" indent="0">
              <a:buNone/>
            </a:pPr>
            <a:endParaRPr lang="en-US" dirty="0"/>
          </a:p>
          <a:p>
            <a:endParaRPr lang="en-US" dirty="0"/>
          </a:p>
        </p:txBody>
      </p:sp>
      <p:cxnSp>
        <p:nvCxnSpPr>
          <p:cNvPr id="4" name="Straight Connector 3"/>
          <p:cNvCxnSpPr/>
          <p:nvPr/>
        </p:nvCxnSpPr>
        <p:spPr>
          <a:xfrm>
            <a:off x="1348636" y="8382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0551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rmAutofit/>
          </a:bodyPr>
          <a:lstStyle/>
          <a:p>
            <a:pPr algn="ctr"/>
            <a:r>
              <a:rPr lang="en-US" sz="3300" dirty="0"/>
              <a:t>Teacher Evaluation Process (Quick Guide)</a:t>
            </a:r>
          </a:p>
        </p:txBody>
      </p:sp>
      <p:sp>
        <p:nvSpPr>
          <p:cNvPr id="3" name="Content Placeholder 2"/>
          <p:cNvSpPr>
            <a:spLocks noGrp="1"/>
          </p:cNvSpPr>
          <p:nvPr>
            <p:ph idx="1"/>
          </p:nvPr>
        </p:nvSpPr>
        <p:spPr>
          <a:xfrm>
            <a:off x="1447800" y="1905000"/>
            <a:ext cx="7498080" cy="4800600"/>
          </a:xfrm>
        </p:spPr>
        <p:txBody>
          <a:bodyPr>
            <a:normAutofit/>
          </a:bodyPr>
          <a:lstStyle/>
          <a:p>
            <a:pPr marL="402336" lvl="1" indent="0">
              <a:buNone/>
            </a:pPr>
            <a:r>
              <a:rPr lang="en-US" dirty="0"/>
              <a:t>Teacher Evaluation Process-self-assessment/orientation; professional development plan (initial, mid-year and final review); four 45 minute observations-three by administration and one by a peer (formal pre-conference to proceed the first observation); post-observation conference after all observations; Summative Evaluation</a:t>
            </a:r>
          </a:p>
          <a:p>
            <a:pPr lvl="2"/>
            <a:endParaRPr lang="en-US" dirty="0"/>
          </a:p>
        </p:txBody>
      </p:sp>
      <p:cxnSp>
        <p:nvCxnSpPr>
          <p:cNvPr id="4" name="Straight Connector 3"/>
          <p:cNvCxnSpPr/>
          <p:nvPr/>
        </p:nvCxnSpPr>
        <p:spPr>
          <a:xfrm>
            <a:off x="1295400" y="16764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22142</TotalTime>
  <Words>692</Words>
  <Application>Microsoft Office PowerPoint</Application>
  <PresentationFormat>On-screen Show (4:3)</PresentationFormat>
  <Paragraphs>83</Paragraphs>
  <Slides>15</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Gill Sans MT</vt:lpstr>
      <vt:lpstr>Verdana</vt:lpstr>
      <vt:lpstr>Wingdings 2</vt:lpstr>
      <vt:lpstr>Solstice</vt:lpstr>
      <vt:lpstr>Custom Design</vt:lpstr>
      <vt:lpstr>Beginning Teacher Support   Beaufort County Schools</vt:lpstr>
      <vt:lpstr>PowerPoint Presentation</vt:lpstr>
      <vt:lpstr>PowerPoint Presentation</vt:lpstr>
      <vt:lpstr>Goals of Beginning Teacher Induction</vt:lpstr>
      <vt:lpstr>NC Policies for BT Support Program (TCED-016)</vt:lpstr>
      <vt:lpstr>Induction &amp; Assignment/Experience Requirement </vt:lpstr>
      <vt:lpstr>Optimum Working Conditions</vt:lpstr>
      <vt:lpstr>Orientation</vt:lpstr>
      <vt:lpstr>Teacher Evaluation Process (Quick Guide)</vt:lpstr>
      <vt:lpstr>Mentor Assignments/BT Support Timetable/ Licensure Conversion</vt:lpstr>
      <vt:lpstr>Ongoing Beginning Teacher Support</vt:lpstr>
      <vt:lpstr>Beginning Teacher Website https://www.beaufort.k12.nc.us/departments/human-resources/beginning-teacher-support</vt:lpstr>
      <vt:lpstr>Professionalism Checklist</vt:lpstr>
      <vt:lpstr> RELATIONSHIPS  CLASSROOM MANAGEMENT  DIFFERENTIATION  STUDENT DATA/ASSESSMENTS  PLANS / CONTENT / RIGOR  FACILITATE LEARNING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Affordable Care Act:  Implications for School Systems</dc:title>
  <dc:creator>Colin A. Shive</dc:creator>
  <cp:lastModifiedBy>Mark Doane</cp:lastModifiedBy>
  <cp:revision>62</cp:revision>
  <dcterms:modified xsi:type="dcterms:W3CDTF">2023-08-10T15:55:33Z</dcterms:modified>
</cp:coreProperties>
</file>